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  <p:sldMasterId id="2147483840" r:id="rId3"/>
    <p:sldMasterId id="2147483852" r:id="rId4"/>
    <p:sldMasterId id="2147483864" r:id="rId5"/>
  </p:sldMasterIdLst>
  <p:notesMasterIdLst>
    <p:notesMasterId r:id="rId28"/>
  </p:notesMasterIdLst>
  <p:handoutMasterIdLst>
    <p:handoutMasterId r:id="rId29"/>
  </p:handoutMasterIdLst>
  <p:sldIdLst>
    <p:sldId id="691" r:id="rId6"/>
    <p:sldId id="700" r:id="rId7"/>
    <p:sldId id="701" r:id="rId8"/>
    <p:sldId id="708" r:id="rId9"/>
    <p:sldId id="710" r:id="rId10"/>
    <p:sldId id="702" r:id="rId11"/>
    <p:sldId id="706" r:id="rId12"/>
    <p:sldId id="709" r:id="rId13"/>
    <p:sldId id="707" r:id="rId14"/>
    <p:sldId id="696" r:id="rId15"/>
    <p:sldId id="697" r:id="rId16"/>
    <p:sldId id="692" r:id="rId17"/>
    <p:sldId id="694" r:id="rId18"/>
    <p:sldId id="711" r:id="rId19"/>
    <p:sldId id="716" r:id="rId20"/>
    <p:sldId id="714" r:id="rId21"/>
    <p:sldId id="715" r:id="rId22"/>
    <p:sldId id="256" r:id="rId23"/>
    <p:sldId id="693" r:id="rId24"/>
    <p:sldId id="712" r:id="rId25"/>
    <p:sldId id="713" r:id="rId26"/>
    <p:sldId id="705" r:id="rId27"/>
  </p:sldIdLst>
  <p:sldSz cx="9144000" cy="5143500" type="screen16x9"/>
  <p:notesSz cx="9942513" cy="6761163"/>
  <p:defaultTextStyle>
    <a:defPPr>
      <a:defRPr lang="ru-RU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1B8"/>
    <a:srgbClr val="1120AF"/>
    <a:srgbClr val="A8246F"/>
    <a:srgbClr val="E81046"/>
    <a:srgbClr val="FCF89E"/>
    <a:srgbClr val="FF0000"/>
    <a:srgbClr val="948A54"/>
    <a:srgbClr val="878025"/>
    <a:srgbClr val="DDD9C3"/>
    <a:srgbClr val="EDE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51" autoAdjust="0"/>
    <p:restoredTop sz="97473" autoAdjust="0"/>
  </p:normalViewPr>
  <p:slideViewPr>
    <p:cSldViewPr>
      <p:cViewPr varScale="1">
        <p:scale>
          <a:sx n="152" d="100"/>
          <a:sy n="152" d="100"/>
        </p:scale>
        <p:origin x="138" y="5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67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712861969585079E-2"/>
          <c:y val="7.0868642928618483E-2"/>
          <c:w val="0.91353742483453826"/>
          <c:h val="0.793400008863807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КФУ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Лист1!$B$2:$G$2</c:f>
              <c:strCache>
                <c:ptCount val="6"/>
                <c:pt idx="0">
                  <c:v>Выпуск </c:v>
                </c:pt>
                <c:pt idx="1">
                  <c:v>Трудоустройство</c:v>
                </c:pt>
                <c:pt idx="2">
                  <c:v>Выпуск </c:v>
                </c:pt>
                <c:pt idx="3">
                  <c:v>Трудоустройство</c:v>
                </c:pt>
                <c:pt idx="4">
                  <c:v>Выпуск </c:v>
                </c:pt>
                <c:pt idx="5">
                  <c:v>Трудоустройство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637</c:v>
                </c:pt>
                <c:pt idx="1">
                  <c:v>292</c:v>
                </c:pt>
                <c:pt idx="2">
                  <c:v>569</c:v>
                </c:pt>
                <c:pt idx="3">
                  <c:v>286</c:v>
                </c:pt>
                <c:pt idx="4">
                  <c:v>681</c:v>
                </c:pt>
                <c:pt idx="5">
                  <c:v>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0-4FD6-9F03-0441CD21F2D0}"/>
            </c:ext>
          </c:extLst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ЕИ КФУ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Лист1!$B$2:$G$2</c:f>
              <c:strCache>
                <c:ptCount val="6"/>
                <c:pt idx="0">
                  <c:v>Выпуск </c:v>
                </c:pt>
                <c:pt idx="1">
                  <c:v>Трудоустройство</c:v>
                </c:pt>
                <c:pt idx="2">
                  <c:v>Выпуск </c:v>
                </c:pt>
                <c:pt idx="3">
                  <c:v>Трудоустройство</c:v>
                </c:pt>
                <c:pt idx="4">
                  <c:v>Выпуск </c:v>
                </c:pt>
                <c:pt idx="5">
                  <c:v>Трудоустройство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249</c:v>
                </c:pt>
                <c:pt idx="1">
                  <c:v>130</c:v>
                </c:pt>
                <c:pt idx="2">
                  <c:v>284</c:v>
                </c:pt>
                <c:pt idx="3">
                  <c:v>106</c:v>
                </c:pt>
                <c:pt idx="4">
                  <c:v>330</c:v>
                </c:pt>
                <c:pt idx="5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20-4FD6-9F03-0441CD21F2D0}"/>
            </c:ext>
          </c:extLst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НГПУ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Лист1!$B$2:$G$2</c:f>
              <c:strCache>
                <c:ptCount val="6"/>
                <c:pt idx="0">
                  <c:v>Выпуск </c:v>
                </c:pt>
                <c:pt idx="1">
                  <c:v>Трудоустройство</c:v>
                </c:pt>
                <c:pt idx="2">
                  <c:v>Выпуск </c:v>
                </c:pt>
                <c:pt idx="3">
                  <c:v>Трудоустройство</c:v>
                </c:pt>
                <c:pt idx="4">
                  <c:v>Выпуск </c:v>
                </c:pt>
                <c:pt idx="5">
                  <c:v>Трудоустройство</c:v>
                </c:pt>
              </c:strCache>
            </c:strRef>
          </c:cat>
          <c:val>
            <c:numRef>
              <c:f>Лист1!$B$5:$G$5</c:f>
              <c:numCache>
                <c:formatCode>General</c:formatCode>
                <c:ptCount val="6"/>
                <c:pt idx="0">
                  <c:v>177</c:v>
                </c:pt>
                <c:pt idx="1">
                  <c:v>138</c:v>
                </c:pt>
                <c:pt idx="2">
                  <c:v>239</c:v>
                </c:pt>
                <c:pt idx="3">
                  <c:v>151</c:v>
                </c:pt>
                <c:pt idx="4">
                  <c:v>257</c:v>
                </c:pt>
                <c:pt idx="5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20-4FD6-9F03-0441CD21F2D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09364255"/>
        <c:axId val="409353439"/>
      </c:barChart>
      <c:catAx>
        <c:axId val="409364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9353439"/>
        <c:crosses val="autoZero"/>
        <c:auto val="1"/>
        <c:lblAlgn val="ctr"/>
        <c:lblOffset val="100"/>
        <c:noMultiLvlLbl val="0"/>
      </c:catAx>
      <c:valAx>
        <c:axId val="409353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9364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967696399746439"/>
          <c:y val="9.1413167830792993E-3"/>
          <c:w val="0.15617317030133906"/>
          <c:h val="0.304487853811726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0.08235</cdr:x>
      <cdr:y>0.1787</cdr:y>
    </cdr:from>
    <cdr:to>
      <cdr:x>0.18824</cdr:x>
      <cdr:y>0.23827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648072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latin typeface="Arial Black" panose="020B0A04020102020204" pitchFamily="34" charset="0"/>
            </a:rPr>
            <a:t>1063</a:t>
          </a:r>
        </a:p>
      </cdr:txBody>
    </cdr:sp>
  </cdr:relSizeAnchor>
  <cdr:relSizeAnchor xmlns:cdr="http://schemas.openxmlformats.org/drawingml/2006/chartDrawing">
    <cdr:from>
      <cdr:x>0.38824</cdr:x>
      <cdr:y>0.1787</cdr:y>
    </cdr:from>
    <cdr:to>
      <cdr:x>0.49412</cdr:x>
      <cdr:y>0.23827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76264" y="648072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latin typeface="Arial Black" panose="020B0A04020102020204" pitchFamily="34" charset="0"/>
            </a:rPr>
            <a:t>1092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9506" cy="339145"/>
          </a:xfrm>
          <a:prstGeom prst="rect">
            <a:avLst/>
          </a:prstGeom>
        </p:spPr>
        <p:txBody>
          <a:bodyPr vert="horz" lIns="91611" tIns="45806" rIns="91611" bIns="4580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0686" y="2"/>
            <a:ext cx="4309506" cy="339145"/>
          </a:xfrm>
          <a:prstGeom prst="rect">
            <a:avLst/>
          </a:prstGeom>
        </p:spPr>
        <p:txBody>
          <a:bodyPr vert="horz" lIns="91611" tIns="45806" rIns="91611" bIns="45806" rtlCol="0"/>
          <a:lstStyle>
            <a:lvl1pPr algn="r">
              <a:defRPr sz="1200"/>
            </a:lvl1pPr>
          </a:lstStyle>
          <a:p>
            <a:fld id="{1F67EFA3-D776-4DD2-8519-3EC04B90ACAB}" type="datetimeFigureOut">
              <a:rPr lang="ru-RU" smtClean="0"/>
              <a:t>17.04.2023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22018"/>
            <a:ext cx="4309506" cy="339145"/>
          </a:xfrm>
          <a:prstGeom prst="rect">
            <a:avLst/>
          </a:prstGeom>
        </p:spPr>
        <p:txBody>
          <a:bodyPr vert="horz" lIns="91611" tIns="45806" rIns="91611" bIns="4580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0686" y="6422018"/>
            <a:ext cx="4309506" cy="339145"/>
          </a:xfrm>
          <a:prstGeom prst="rect">
            <a:avLst/>
          </a:prstGeom>
        </p:spPr>
        <p:txBody>
          <a:bodyPr vert="horz" lIns="91611" tIns="45806" rIns="91611" bIns="45806" rtlCol="0" anchor="b"/>
          <a:lstStyle>
            <a:lvl1pPr algn="r">
              <a:defRPr sz="1200"/>
            </a:lvl1pPr>
          </a:lstStyle>
          <a:p>
            <a:fld id="{B75F6807-3856-4C18-A561-5443B104722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217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9435" cy="337896"/>
          </a:xfrm>
          <a:prstGeom prst="rect">
            <a:avLst/>
          </a:prstGeom>
        </p:spPr>
        <p:txBody>
          <a:bodyPr vert="horz" lIns="91611" tIns="45806" rIns="91611" bIns="4580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746" y="1"/>
            <a:ext cx="4309435" cy="337896"/>
          </a:xfrm>
          <a:prstGeom prst="rect">
            <a:avLst/>
          </a:prstGeom>
        </p:spPr>
        <p:txBody>
          <a:bodyPr vert="horz" lIns="91611" tIns="45806" rIns="91611" bIns="45806" rtlCol="0"/>
          <a:lstStyle>
            <a:lvl1pPr algn="r">
              <a:defRPr sz="1200"/>
            </a:lvl1pPr>
          </a:lstStyle>
          <a:p>
            <a:fld id="{A43F3D2B-2218-4F1D-AC77-FD06A40007C3}" type="datetimeFigureOut">
              <a:rPr lang="ru-RU" smtClean="0"/>
              <a:t>17.04.2023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7800" y="506413"/>
            <a:ext cx="4506913" cy="2535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1" tIns="45806" rIns="91611" bIns="4580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487" y="3211635"/>
            <a:ext cx="7953544" cy="3042145"/>
          </a:xfrm>
          <a:prstGeom prst="rect">
            <a:avLst/>
          </a:prstGeom>
        </p:spPr>
        <p:txBody>
          <a:bodyPr vert="horz" lIns="91611" tIns="45806" rIns="91611" bIns="4580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22189"/>
            <a:ext cx="4309435" cy="337895"/>
          </a:xfrm>
          <a:prstGeom prst="rect">
            <a:avLst/>
          </a:prstGeom>
        </p:spPr>
        <p:txBody>
          <a:bodyPr vert="horz" lIns="91611" tIns="45806" rIns="91611" bIns="4580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746" y="6422189"/>
            <a:ext cx="4309435" cy="337895"/>
          </a:xfrm>
          <a:prstGeom prst="rect">
            <a:avLst/>
          </a:prstGeom>
        </p:spPr>
        <p:txBody>
          <a:bodyPr vert="horz" lIns="91611" tIns="45806" rIns="91611" bIns="45806" rtlCol="0" anchor="b"/>
          <a:lstStyle>
            <a:lvl1pPr algn="r">
              <a:defRPr sz="1200"/>
            </a:lvl1pPr>
          </a:lstStyle>
          <a:p>
            <a:fld id="{7845D624-52A5-4C9C-99F1-0619D88863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02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9225" y="504825"/>
            <a:ext cx="4487863" cy="25257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A0B8A-826D-4D09-A4E9-33FF729F6FD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24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CDD7-A589-274A-83D4-54D456A99C5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59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2FD79353-59B3-41D4-A1A9-DC36E0CFDD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6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B88692BE-808A-414F-AD5F-AEE5D3A9CE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95E358C6-E46C-428F-ABEE-3593A2D079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85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0603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 algn="ctr">
              <a:buNone/>
              <a:defRPr sz="2100"/>
            </a:lvl2pPr>
            <a:lvl3pPr marL="685783" indent="0" algn="ctr">
              <a:buNone/>
              <a:defRPr sz="180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>
              <a:defRPr/>
            </a:pPr>
            <a:fld id="{15717560-CEC8-4AC9-8F21-50D832A1E2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>
                <a:defRPr/>
              </a:pPr>
              <a:t>17.04.2023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45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>
              <a:defRPr/>
            </a:pPr>
            <a:fld id="{9C79813F-BE2B-436F-AC49-00166D0874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>
                <a:defRPr/>
              </a:pPr>
              <a:t>17.04.2023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56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>
              <a:defRPr/>
            </a:pPr>
            <a:fld id="{40BA09F8-B6DE-4FDF-B7BB-2EA18504DC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>
                <a:defRPr/>
              </a:pPr>
              <a:t>17.04.2023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98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1"/>
            <a:ext cx="3886200" cy="32635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1"/>
            <a:ext cx="3886200" cy="32635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>
              <a:defRPr/>
            </a:pPr>
            <a:fld id="{304903D1-40A2-4F12-9B53-4DABBA8546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>
                <a:defRPr/>
              </a:pPr>
              <a:t>17.04.2023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09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89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4"/>
            <a:ext cx="3867150" cy="27603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1389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80664"/>
            <a:ext cx="3886201" cy="27603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>
              <a:defRPr/>
            </a:pPr>
            <a:fld id="{250FC1C1-5F69-47CA-8181-10DBFAEB52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>
                <a:defRPr/>
              </a:pPr>
              <a:t>17.04.2023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42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>
              <a:defRPr/>
            </a:pPr>
            <a:fld id="{17931815-322D-45C7-A933-245AE09E48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>
                <a:defRPr/>
              </a:pPr>
              <a:t>17.04.2023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04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>
              <a:defRPr/>
            </a:pPr>
            <a:fld id="{FDBAD045-F906-41F6-9F96-3E5BF73554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>
                <a:defRPr/>
              </a:pPr>
              <a:t>17.04.2023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0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3B2A0A5D-9805-43FA-9255-6400C57A3A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56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>
              <a:defRPr/>
            </a:pPr>
            <a:fld id="{5698050D-1873-47E1-9053-2DF5437E21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>
                <a:defRPr/>
              </a:pPr>
              <a:t>17.04.2023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09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>
              <a:defRPr/>
            </a:pPr>
            <a:fld id="{2577C2B1-C5B5-40ED-AD03-48754BC61D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>
                <a:defRPr/>
              </a:pPr>
              <a:t>17.04.2023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26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>
              <a:defRPr/>
            </a:pPr>
            <a:fld id="{0F5244B9-DC25-4E41-97A9-D25A3D4475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>
                <a:defRPr/>
              </a:pPr>
              <a:t>17.04.2023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00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0272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0273"/>
            <a:ext cx="5800725" cy="43588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>
              <a:defRPr/>
            </a:pPr>
            <a:fld id="{05A92DF7-F8C9-4354-AB76-4DC6D04AA8E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>
                <a:defRPr/>
              </a:pPr>
              <a:t>17.04.2023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5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18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79353-59B3-41D4-A1A9-DC36E0CFDD1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40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A0A5D-9805-43FA-9255-6400C57A3AC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402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5774A-4755-4C13-96F3-4FC371D4284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657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BD3466-641E-44E7-9A05-B89B6B0207E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790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EFC2D-38A6-4D8B-8B37-4B7EC6CF721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311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E3D3D-E080-4E59-8BE3-528D038019C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97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5615774A-4755-4C13-96F3-4FC371D428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94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10920C-B0CF-4CB3-A3D4-8DD2C3948F8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621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67A621-1EA3-4D43-B93C-E3EAB5876F0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874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271C5-520E-4302-A0B1-440D127E6EE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764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692BE-808A-414F-AD5F-AEE5D3A9CEA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9918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358C6-E46C-428F-ABEE-3593A2D0797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082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2FD79353-59B3-41D4-A1A9-DC36E0CFDD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792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3B2A0A5D-9805-43FA-9255-6400C57A3A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14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5615774A-4755-4C13-96F3-4FC371D428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23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0ABD3466-641E-44E7-9A05-B89B6B0207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540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CB4EFC2D-38A6-4D8B-8B37-4B7EC6CF72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5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0ABD3466-641E-44E7-9A05-B89B6B0207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864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68AE3D3D-E080-4E59-8BE3-528D03801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962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8E10920C-B0CF-4CB3-A3D4-8DD2C3948F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159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7D67A621-1EA3-4D43-B93C-E3EAB5876F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487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91F271C5-520E-4302-A0B1-440D127E6E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501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B88692BE-808A-414F-AD5F-AEE5D3A9CE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137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95E358C6-E46C-428F-ABEE-3593A2D079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507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2FD79353-59B3-41D4-A1A9-DC36E0CFDD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593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3B2A0A5D-9805-43FA-9255-6400C57A3A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264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5615774A-4755-4C13-96F3-4FC371D428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67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0ABD3466-641E-44E7-9A05-B89B6B0207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CB4EFC2D-38A6-4D8B-8B37-4B7EC6CF72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451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CB4EFC2D-38A6-4D8B-8B37-4B7EC6CF72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594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68AE3D3D-E080-4E59-8BE3-528D03801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934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8E10920C-B0CF-4CB3-A3D4-8DD2C3948F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062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7D67A621-1EA3-4D43-B93C-E3EAB5876F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504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91F271C5-520E-4302-A0B1-440D127E6E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921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B88692BE-808A-414F-AD5F-AEE5D3A9CE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478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95E358C6-E46C-428F-ABEE-3593A2D079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58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68AE3D3D-E080-4E59-8BE3-528D03801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9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8E10920C-B0CF-4CB3-A3D4-8DD2C3948F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7D67A621-1EA3-4D43-B93C-E3EAB5876F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7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91F271C5-520E-4302-A0B1-440D127E6E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4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807524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6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CBE867B1-6445-4213-9600-44A6D43D55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10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3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76" r:id="rId12"/>
  </p:sldLayoutIdLs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1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355">
              <a:defRPr/>
            </a:pPr>
            <a:fld id="{A190E34B-4A76-4223-9E4F-347D5A9358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>
                <a:defRPr/>
              </a:pPr>
              <a:t>17.04.2023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355"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5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55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9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807524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6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E867B1-6445-4213-9600-44A6D43D558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10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80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807524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6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CBE867B1-6445-4213-9600-44A6D43D55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10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807524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6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CBE867B1-6445-4213-9600-44A6D43D55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10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8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848" y="123478"/>
            <a:ext cx="2808312" cy="18362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226667"/>
            <a:ext cx="7704856" cy="4639695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lvl="0" algn="ctr"/>
            <a:endParaRPr lang="ru-RU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33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классного руководителя в работе </a:t>
            </a:r>
          </a:p>
          <a:p>
            <a:pPr lvl="0" algn="ctr">
              <a:lnSpc>
                <a:spcPts val="33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психолого-педагогическим классом</a:t>
            </a:r>
          </a:p>
          <a:p>
            <a:pPr lvl="0" algn="ctr">
              <a:lnSpc>
                <a:spcPts val="33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профориентации и как компонент системы непрерывного педагогического образования</a:t>
            </a:r>
          </a:p>
          <a:p>
            <a:pPr algn="ctr" defTabSz="1219170">
              <a:defRPr/>
            </a:pPr>
            <a:endParaRPr lang="ru-RU" sz="1400" dirty="0">
              <a:solidFill>
                <a:srgbClr val="0033CC"/>
              </a:solidFill>
            </a:endParaRPr>
          </a:p>
          <a:p>
            <a:pPr algn="ctr" defTabSz="1219170">
              <a:defRPr/>
            </a:pPr>
            <a:endParaRPr lang="ru-RU" sz="1400" dirty="0">
              <a:solidFill>
                <a:srgbClr val="0033CC"/>
              </a:solidFill>
            </a:endParaRPr>
          </a:p>
          <a:p>
            <a:pPr algn="ctr" defTabSz="1219170">
              <a:defRPr/>
            </a:pPr>
            <a:endParaRPr lang="ru-RU" sz="1400" dirty="0">
              <a:solidFill>
                <a:srgbClr val="0871B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011910"/>
            <a:ext cx="8604447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723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1713" y="627534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prstClr val="black"/>
                </a:solidFill>
                <a:latin typeface="Montserrat" panose="00000500000000000000" pitchFamily="2" charset="-52"/>
              </a:rPr>
              <a:t>ПИСЬМО  МИНИСТЕРСТВА ПРОСВЕЩЕНИЯ РОССИЙСКОЙ ФЕДЕРАЦИИ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prstClr val="black"/>
                </a:solidFill>
                <a:latin typeface="Montserrat" panose="00000500000000000000" pitchFamily="2" charset="-52"/>
              </a:rPr>
              <a:t>от 30 марта 2021 г. N ВБ-511/08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prstClr val="black"/>
                </a:solidFill>
                <a:latin typeface="Montserrat" panose="00000500000000000000" pitchFamily="2" charset="-52"/>
              </a:rPr>
              <a:t>О НАПРАВЛЕНИИ МЕТОДИЧЕСКИХ РЕКОМЕНДАЦИЙ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Times New Roman" panose="02020603050405020304" pitchFamily="18" charset="0"/>
            </a:endParaRPr>
          </a:p>
          <a:p>
            <a:pPr defTabSz="914400">
              <a:defRPr/>
            </a:pPr>
            <a:r>
              <a:rPr lang="ru-RU" sz="1400" b="1" kern="0" dirty="0">
                <a:solidFill>
                  <a:srgbClr val="E81046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Методические рекомендации</a:t>
            </a:r>
          </a:p>
          <a:p>
            <a:pPr defTabSz="914400">
              <a:defRPr/>
            </a:pPr>
            <a:r>
              <a:rPr lang="ru-RU" sz="1400" b="1" kern="0" dirty="0">
                <a:solidFill>
                  <a:srgbClr val="E81046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для общеобразовательных организаций по открытию классов «Психолого-педагогической направленности» в рамках различных профилей при реализации образовательных программ среднего общего образования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51713" y="2859782"/>
            <a:ext cx="756084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defTabSz="914400">
              <a:defRPr/>
            </a:pPr>
            <a:r>
              <a:rPr lang="ru-RU" sz="1400" kern="0" dirty="0">
                <a:solidFill>
                  <a:prstClr val="black"/>
                </a:solidFill>
                <a:latin typeface="Montserrat" panose="00000500000000000000" pitchFamily="2" charset="-52"/>
              </a:rPr>
              <a:t>ПИСЬМО  МИНИСТЕРСТВА ПРОСВЕЩЕНИЯ РОССИЙСКОЙ ФЕДЕРАЦИИ </a:t>
            </a:r>
          </a:p>
          <a:p>
            <a:pPr defTabSz="914400">
              <a:defRPr/>
            </a:pPr>
            <a:r>
              <a:rPr lang="ru-RU" sz="1400" kern="0" dirty="0">
                <a:solidFill>
                  <a:prstClr val="black"/>
                </a:solidFill>
                <a:latin typeface="Montserrat" panose="00000500000000000000" pitchFamily="2" charset="-52"/>
              </a:rPr>
              <a:t>от 25 января 2022 г. N АК-118/08 </a:t>
            </a:r>
          </a:p>
          <a:p>
            <a:pPr defTabSz="914400">
              <a:defRPr/>
            </a:pPr>
            <a:r>
              <a:rPr lang="ru-RU" sz="1400" kern="0" dirty="0">
                <a:solidFill>
                  <a:prstClr val="black"/>
                </a:solidFill>
                <a:latin typeface="Montserrat" panose="00000500000000000000" pitchFamily="2" charset="-52"/>
              </a:rPr>
              <a:t>О НАПРАВЛЕНИИ МАТЕРИАЛОВ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E81046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КОНЦЕПЦИЯ</a:t>
            </a:r>
          </a:p>
          <a:p>
            <a: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E81046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профильных психолого-педагогических классов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198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91989"/>
            <a:ext cx="64087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МОДЕЛИ И ЭТАПЫ ОРГАНИЗАЦИИ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ПСИХОЛОГО-ПЕДАГОГИЧЕСКИХ КЛАССОВ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712465"/>
            <a:ext cx="2514150" cy="307777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E81046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3 основные модели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91218" y="1314698"/>
            <a:ext cx="1800200" cy="67710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E81046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I</a:t>
            </a:r>
            <a:r>
              <a:rPr lang="ru-RU" sz="1400" b="1" kern="0" dirty="0">
                <a:solidFill>
                  <a:srgbClr val="E81046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 модель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(внутришкольная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профилизация)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83677" y="1287638"/>
            <a:ext cx="2196244" cy="67710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E81046"/>
                </a:solidFill>
                <a:ea typeface="Calibri" panose="020F0502020204030204" pitchFamily="34" charset="0"/>
              </a:rPr>
              <a:t>III</a:t>
            </a:r>
            <a:r>
              <a:rPr lang="ru-RU" sz="1400" b="1" kern="0" dirty="0">
                <a:solidFill>
                  <a:srgbClr val="E81046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 модель</a:t>
            </a:r>
          </a:p>
          <a:p>
            <a: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/>
                <a:cs typeface="Arial" panose="020B0604020202020204" pitchFamily="34" charset="0"/>
              </a:rPr>
              <a:t>(</a:t>
            </a:r>
            <a:r>
              <a:rPr lang="tt-RU" sz="1200" dirty="0">
                <a:solidFill>
                  <a:schemeClr val="bg2">
                    <a:lumMod val="50000"/>
                  </a:schemeClr>
                </a:solidFill>
                <a:latin typeface="Arial"/>
                <a:cs typeface="Arial" panose="020B0604020202020204" pitchFamily="34" charset="0"/>
              </a:rPr>
              <a:t>выделение одной ОО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"/>
                <a:cs typeface="Arial" panose="020B0604020202020204" pitchFamily="34" charset="0"/>
              </a:rPr>
              <a:t>в качестве ресурсного центра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24348" y="1291699"/>
            <a:ext cx="1800200" cy="67710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400" b="1" kern="0" dirty="0">
                <a:solidFill>
                  <a:srgbClr val="E81046"/>
                </a:solidFill>
                <a:ea typeface="Calibri" panose="020F0502020204030204" pitchFamily="34" charset="0"/>
              </a:rPr>
              <a:t>II</a:t>
            </a:r>
            <a:r>
              <a:rPr lang="ru-RU" sz="1400" b="1" kern="0" dirty="0">
                <a:solidFill>
                  <a:srgbClr val="E81046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 модель</a:t>
            </a:r>
          </a:p>
          <a:p>
            <a:pPr algn="ctr" defTabSz="914400">
              <a:defRPr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/>
                <a:cs typeface="Arial" panose="020B0604020202020204" pitchFamily="34" charset="0"/>
              </a:rPr>
              <a:t>(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"/>
                <a:cs typeface="Arial" panose="020B0604020202020204" pitchFamily="34" charset="0"/>
              </a:rPr>
              <a:t>сетевое взаимодействие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/>
                <a:cs typeface="Arial" panose="020B0604020202020204" pitchFamily="34" charset="0"/>
              </a:rPr>
              <a:t>)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Arial"/>
              <a:cs typeface="Arial" panose="020B0604020202020204" pitchFamily="34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3059832" y="1044045"/>
            <a:ext cx="1746178" cy="243593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820963" y="1036685"/>
            <a:ext cx="12128" cy="255014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4833091" y="1044045"/>
            <a:ext cx="1755133" cy="231211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83568" y="596320"/>
            <a:ext cx="790575" cy="3428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55576" y="2371847"/>
            <a:ext cx="7989971" cy="27699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ЭТАПЫ СОЗДАНИЯ И ФУНКЦИОНИРОВАНИЯ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rPr>
              <a:t>ПСИХОЛОГО-ПЕДАГОГИЧЕСКИХ КЛАССОВ</a:t>
            </a: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953583" y="2822479"/>
          <a:ext cx="7704854" cy="2117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303">
                  <a:extLst>
                    <a:ext uri="{9D8B030D-6E8A-4147-A177-3AD203B41FA5}">
                      <a16:colId xmlns:a16="http://schemas.microsoft.com/office/drawing/2014/main" val="3562504362"/>
                    </a:ext>
                  </a:extLst>
                </a:gridCol>
                <a:gridCol w="2079580">
                  <a:extLst>
                    <a:ext uri="{9D8B030D-6E8A-4147-A177-3AD203B41FA5}">
                      <a16:colId xmlns:a16="http://schemas.microsoft.com/office/drawing/2014/main" val="136057900"/>
                    </a:ext>
                  </a:extLst>
                </a:gridCol>
                <a:gridCol w="2079580">
                  <a:extLst>
                    <a:ext uri="{9D8B030D-6E8A-4147-A177-3AD203B41FA5}">
                      <a16:colId xmlns:a16="http://schemas.microsoft.com/office/drawing/2014/main" val="3593611307"/>
                    </a:ext>
                  </a:extLst>
                </a:gridCol>
                <a:gridCol w="2302391">
                  <a:extLst>
                    <a:ext uri="{9D8B030D-6E8A-4147-A177-3AD203B41FA5}">
                      <a16:colId xmlns:a16="http://schemas.microsoft.com/office/drawing/2014/main" val="3598123454"/>
                    </a:ext>
                  </a:extLst>
                </a:gridCol>
              </a:tblGrid>
              <a:tr h="362842">
                <a:tc>
                  <a:txBody>
                    <a:bodyPr/>
                    <a:lstStyle/>
                    <a:p>
                      <a:pPr algn="l"/>
                      <a:r>
                        <a:rPr lang="ru-RU" sz="1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Calibri"/>
                          <a:cs typeface="Times New Roman" panose="02020603050405020304" pitchFamily="18" charset="0"/>
                        </a:rPr>
                        <a:t>Компонент процесса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0" dirty="0">
                          <a:solidFill>
                            <a:srgbClr val="E81046"/>
                          </a:solidFill>
                          <a:latin typeface="Montserrat" panose="00000500000000000000" pitchFamily="2" charset="-52"/>
                          <a:ea typeface="Calibri" panose="020F0502020204030204" pitchFamily="34" charset="0"/>
                          <a:cs typeface="+mn-cs"/>
                        </a:rPr>
                        <a:t>1-й этап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пропедевтический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0" dirty="0">
                          <a:solidFill>
                            <a:srgbClr val="E81046"/>
                          </a:solidFill>
                          <a:latin typeface="Montserrat" panose="00000500000000000000" pitchFamily="2" charset="-52"/>
                          <a:ea typeface="Calibri" panose="020F0502020204030204" pitchFamily="34" charset="0"/>
                          <a:cs typeface="+mn-cs"/>
                        </a:rPr>
                        <a:t>2-й этап</a:t>
                      </a:r>
                    </a:p>
                    <a:p>
                      <a:pPr marL="0" algn="ctr" defTabSz="914400" rtl="0" eaLnBrk="1" latinLnBrk="0" hangingPunct="1"/>
                      <a:r>
                        <a:rPr kumimoji="0" lang="ru-RU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предпрофильный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0" dirty="0">
                          <a:solidFill>
                            <a:srgbClr val="E81046"/>
                          </a:solidFill>
                          <a:latin typeface="Montserrat" panose="00000500000000000000" pitchFamily="2" charset="-52"/>
                          <a:ea typeface="Calibri" panose="020F0502020204030204" pitchFamily="34" charset="0"/>
                          <a:cs typeface="+mn-cs"/>
                        </a:rPr>
                        <a:t>3-й этап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профильный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47720"/>
                  </a:ext>
                </a:extLst>
              </a:tr>
              <a:tr h="261246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Calibri"/>
                          <a:cs typeface="Times New Roman" panose="02020603050405020304" pitchFamily="18" charset="0"/>
                        </a:rPr>
                        <a:t>Классы 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6-7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8-9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10-11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942404"/>
                  </a:ext>
                </a:extLst>
              </a:tr>
              <a:tr h="435411">
                <a:tc>
                  <a:txBody>
                    <a:bodyPr/>
                    <a:lstStyle/>
                    <a:p>
                      <a:r>
                        <a:rPr lang="ru-RU" sz="9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Calibri"/>
                          <a:cs typeface="Times New Roman" panose="02020603050405020304" pitchFamily="18" charset="0"/>
                        </a:rPr>
                        <a:t>Приоритет в образовательной деятельности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Надпредметный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Межпредметный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Предметный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662976"/>
                  </a:ext>
                </a:extLst>
              </a:tr>
              <a:tr h="882684">
                <a:tc>
                  <a:txBody>
                    <a:bodyPr/>
                    <a:lstStyle/>
                    <a:p>
                      <a:r>
                        <a:rPr lang="ru-RU" sz="10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ontserrat" panose="00000500000000000000" pitchFamily="2" charset="-52"/>
                          <a:ea typeface="Calibri"/>
                          <a:cs typeface="Times New Roman" panose="02020603050405020304" pitchFamily="18" charset="0"/>
                        </a:rPr>
                        <a:t>Механизм реализации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Внеурочная деятельность / дополнительное образование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Внеурочная деятельность / дополнительное образование / курсы в рамках части учебного плана, формируемой участниками образовательной деятельности / социальная практика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Внеурочная деятельность / дополнительное образование / курсы в рамках обязательной части учебного плана, формируемой участниками образовательной деятельности / социальная практика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182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030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67072" y="573443"/>
          <a:ext cx="3888432" cy="3697056"/>
        </p:xfrm>
        <a:graphic>
          <a:graphicData uri="http://schemas.openxmlformats.org/drawingml/2006/table">
            <a:tbl>
              <a:tblPr/>
              <a:tblGrid>
                <a:gridCol w="973596">
                  <a:extLst>
                    <a:ext uri="{9D8B030D-6E8A-4147-A177-3AD203B41FA5}">
                      <a16:colId xmlns:a16="http://schemas.microsoft.com/office/drawing/2014/main" val="743469341"/>
                    </a:ext>
                  </a:extLst>
                </a:gridCol>
                <a:gridCol w="454344">
                  <a:extLst>
                    <a:ext uri="{9D8B030D-6E8A-4147-A177-3AD203B41FA5}">
                      <a16:colId xmlns:a16="http://schemas.microsoft.com/office/drawing/2014/main" val="3806004862"/>
                    </a:ext>
                  </a:extLst>
                </a:gridCol>
                <a:gridCol w="454344">
                  <a:extLst>
                    <a:ext uri="{9D8B030D-6E8A-4147-A177-3AD203B41FA5}">
                      <a16:colId xmlns:a16="http://schemas.microsoft.com/office/drawing/2014/main" val="3636560017"/>
                    </a:ext>
                  </a:extLst>
                </a:gridCol>
                <a:gridCol w="565988">
                  <a:extLst>
                    <a:ext uri="{9D8B030D-6E8A-4147-A177-3AD203B41FA5}">
                      <a16:colId xmlns:a16="http://schemas.microsoft.com/office/drawing/2014/main" val="16508956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93095944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68260745"/>
                    </a:ext>
                  </a:extLst>
                </a:gridCol>
              </a:tblGrid>
              <a:tr h="106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района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Школ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Классов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Классы 10-11 /кол-во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185049"/>
                  </a:ext>
                </a:extLst>
              </a:tr>
              <a:tr h="52649">
                <a:tc>
                  <a:txBody>
                    <a:bodyPr/>
                    <a:lstStyle/>
                    <a:p>
                      <a:pPr marL="812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Агрызский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430705"/>
                  </a:ext>
                </a:extLst>
              </a:tr>
              <a:tr h="110325">
                <a:tc>
                  <a:txBody>
                    <a:bodyPr/>
                    <a:lstStyle/>
                    <a:p>
                      <a:pPr marL="812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Азнакаевский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7/1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10/3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853348"/>
                  </a:ext>
                </a:extLst>
              </a:tr>
              <a:tr h="52649">
                <a:tc>
                  <a:txBody>
                    <a:bodyPr/>
                    <a:lstStyle/>
                    <a:p>
                      <a:pPr marL="812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Аксубаевский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361779"/>
                  </a:ext>
                </a:extLst>
              </a:tr>
              <a:tr h="52649">
                <a:tc>
                  <a:txBody>
                    <a:bodyPr/>
                    <a:lstStyle/>
                    <a:p>
                      <a:pPr marL="812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Актанышский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606015"/>
                  </a:ext>
                </a:extLst>
              </a:tr>
              <a:tr h="150614">
                <a:tc>
                  <a:txBody>
                    <a:bodyPr/>
                    <a:lstStyle/>
                    <a:p>
                      <a:pPr marL="812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Алексеевский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010574"/>
                  </a:ext>
                </a:extLst>
              </a:tr>
              <a:tr h="52649">
                <a:tc>
                  <a:txBody>
                    <a:bodyPr/>
                    <a:lstStyle/>
                    <a:p>
                      <a:pPr marL="812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Алькеевский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090229"/>
                  </a:ext>
                </a:extLst>
              </a:tr>
              <a:tr h="150614">
                <a:tc>
                  <a:txBody>
                    <a:bodyPr/>
                    <a:lstStyle/>
                    <a:p>
                      <a:pPr marL="812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Альметьевский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5-7/5 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969787"/>
                  </a:ext>
                </a:extLst>
              </a:tr>
              <a:tr h="52649">
                <a:tc>
                  <a:txBody>
                    <a:bodyPr/>
                    <a:lstStyle/>
                    <a:p>
                      <a:pPr marL="812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Апастовский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982992"/>
                  </a:ext>
                </a:extLst>
              </a:tr>
              <a:tr h="100409">
                <a:tc>
                  <a:txBody>
                    <a:bodyPr/>
                    <a:lstStyle/>
                    <a:p>
                      <a:pPr marL="812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Арский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6-7/2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703536"/>
                  </a:ext>
                </a:extLst>
              </a:tr>
              <a:tr h="116773">
                <a:tc>
                  <a:txBody>
                    <a:bodyPr/>
                    <a:lstStyle/>
                    <a:p>
                      <a:pPr marL="812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Атнинский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6-7/2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934937"/>
                  </a:ext>
                </a:extLst>
              </a:tr>
              <a:tr h="100409">
                <a:tc>
                  <a:txBody>
                    <a:bodyPr/>
                    <a:lstStyle/>
                    <a:p>
                      <a:pPr marL="812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Бавлинский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5-6/2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475170"/>
                  </a:ext>
                </a:extLst>
              </a:tr>
              <a:tr h="150614">
                <a:tc>
                  <a:txBody>
                    <a:bodyPr/>
                    <a:lstStyle/>
                    <a:p>
                      <a:pPr marL="812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Балтасинский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10/3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739692"/>
                  </a:ext>
                </a:extLst>
              </a:tr>
              <a:tr h="52649">
                <a:tc>
                  <a:txBody>
                    <a:bodyPr/>
                    <a:lstStyle/>
                    <a:p>
                      <a:pPr marL="812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Бугульминский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10-11/12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623805"/>
                  </a:ext>
                </a:extLst>
              </a:tr>
              <a:tr h="131510">
                <a:tc>
                  <a:txBody>
                    <a:bodyPr/>
                    <a:lstStyle/>
                    <a:p>
                      <a:pPr marL="812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Буинский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6-7/2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516679"/>
                  </a:ext>
                </a:extLst>
              </a:tr>
              <a:tr h="100409">
                <a:tc>
                  <a:txBody>
                    <a:bodyPr/>
                    <a:lstStyle/>
                    <a:p>
                      <a:pPr marL="812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Верхнеуслонский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10-11/2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649221"/>
                  </a:ext>
                </a:extLst>
              </a:tr>
              <a:tr h="52649">
                <a:tc>
                  <a:txBody>
                    <a:bodyPr/>
                    <a:lstStyle/>
                    <a:p>
                      <a:pPr marL="812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Высокогорский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10/4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788623"/>
                  </a:ext>
                </a:extLst>
              </a:tr>
              <a:tr h="52649">
                <a:tc>
                  <a:txBody>
                    <a:bodyPr/>
                    <a:lstStyle/>
                    <a:p>
                      <a:pPr marL="812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Дрожжановский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2429"/>
                  </a:ext>
                </a:extLst>
              </a:tr>
              <a:tr h="105437">
                <a:tc>
                  <a:txBody>
                    <a:bodyPr/>
                    <a:lstStyle/>
                    <a:p>
                      <a:pPr marL="812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Елабужский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10-11/4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149367"/>
                  </a:ext>
                </a:extLst>
              </a:tr>
              <a:tr h="156608">
                <a:tc>
                  <a:txBody>
                    <a:bodyPr/>
                    <a:lstStyle/>
                    <a:p>
                      <a:pPr marL="812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Заинский	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8/4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670606"/>
                  </a:ext>
                </a:extLst>
              </a:tr>
              <a:tr h="150614">
                <a:tc>
                  <a:txBody>
                    <a:bodyPr/>
                    <a:lstStyle/>
                    <a:p>
                      <a:pPr marL="812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Зеленодольский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8/3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547764"/>
                  </a:ext>
                </a:extLst>
              </a:tr>
              <a:tr h="52649">
                <a:tc>
                  <a:txBody>
                    <a:bodyPr/>
                    <a:lstStyle/>
                    <a:p>
                      <a:pPr marL="812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Авиастроительный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10-11/3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292906"/>
                  </a:ext>
                </a:extLst>
              </a:tr>
              <a:tr h="52649">
                <a:tc>
                  <a:txBody>
                    <a:bodyPr/>
                    <a:lstStyle/>
                    <a:p>
                      <a:pPr marL="812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Вахитовский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10-11/4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078287"/>
                  </a:ext>
                </a:extLst>
              </a:tr>
              <a:tr h="132020">
                <a:tc>
                  <a:txBody>
                    <a:bodyPr/>
                    <a:lstStyle/>
                    <a:p>
                      <a:pPr marL="812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Кировский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8-9/2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10-11/3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414786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812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Московский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10-11/4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161125"/>
                  </a:ext>
                </a:extLst>
              </a:tr>
              <a:tr h="66437">
                <a:tc>
                  <a:txBody>
                    <a:bodyPr/>
                    <a:lstStyle/>
                    <a:p>
                      <a:pPr marL="812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Н-Савиновский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44" marR="2444" marT="2444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10-11/5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958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128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Приволжский 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10-11/3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646207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932040" y="604756"/>
          <a:ext cx="4032448" cy="3603467"/>
        </p:xfrm>
        <a:graphic>
          <a:graphicData uri="http://schemas.openxmlformats.org/drawingml/2006/table">
            <a:tbl>
              <a:tblPr/>
              <a:tblGrid>
                <a:gridCol w="1180133">
                  <a:extLst>
                    <a:ext uri="{9D8B030D-6E8A-4147-A177-3AD203B41FA5}">
                      <a16:colId xmlns:a16="http://schemas.microsoft.com/office/drawing/2014/main" val="2605968785"/>
                    </a:ext>
                  </a:extLst>
                </a:gridCol>
                <a:gridCol w="460241">
                  <a:extLst>
                    <a:ext uri="{9D8B030D-6E8A-4147-A177-3AD203B41FA5}">
                      <a16:colId xmlns:a16="http://schemas.microsoft.com/office/drawing/2014/main" val="1095438999"/>
                    </a:ext>
                  </a:extLst>
                </a:gridCol>
                <a:gridCol w="519866">
                  <a:extLst>
                    <a:ext uri="{9D8B030D-6E8A-4147-A177-3AD203B41FA5}">
                      <a16:colId xmlns:a16="http://schemas.microsoft.com/office/drawing/2014/main" val="161617108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94635603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41210375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106949351"/>
                    </a:ext>
                  </a:extLst>
                </a:gridCol>
              </a:tblGrid>
              <a:tr h="138884">
                <a:tc>
                  <a:txBody>
                    <a:bodyPr/>
                    <a:lstStyle/>
                    <a:p>
                      <a:pPr marL="8128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района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28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Школ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28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Классов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28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Классы</a:t>
                      </a:r>
                    </a:p>
                    <a:p>
                      <a:pPr marL="8128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5-7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28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Классы</a:t>
                      </a:r>
                    </a:p>
                    <a:p>
                      <a:pPr marL="8128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8-9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28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Классы 10-11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/кол-во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602779"/>
                  </a:ext>
                </a:extLst>
              </a:tr>
              <a:tr h="114946">
                <a:tc>
                  <a:txBody>
                    <a:bodyPr/>
                    <a:lstStyle/>
                    <a:p>
                      <a:pPr marL="8128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Советский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10-11/6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390043"/>
                  </a:ext>
                </a:extLst>
              </a:tr>
              <a:tr h="72823">
                <a:tc>
                  <a:txBody>
                    <a:bodyPr/>
                    <a:lstStyle/>
                    <a:p>
                      <a:pPr marL="8128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Кайбицкий 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493149"/>
                  </a:ext>
                </a:extLst>
              </a:tr>
              <a:tr h="72823">
                <a:tc>
                  <a:txBody>
                    <a:bodyPr/>
                    <a:lstStyle/>
                    <a:p>
                      <a:pPr marL="8128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К-Устьинский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899887"/>
                  </a:ext>
                </a:extLst>
              </a:tr>
              <a:tr h="72823">
                <a:tc>
                  <a:txBody>
                    <a:bodyPr/>
                    <a:lstStyle/>
                    <a:p>
                      <a:pPr marL="8128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Кукморский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8-9/1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6256687"/>
                  </a:ext>
                </a:extLst>
              </a:tr>
              <a:tr h="92525">
                <a:tc>
                  <a:txBody>
                    <a:bodyPr/>
                    <a:lstStyle/>
                    <a:p>
                      <a:pPr marL="8128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Лаишевский 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en-US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063398"/>
                  </a:ext>
                </a:extLst>
              </a:tr>
              <a:tr h="72823">
                <a:tc>
                  <a:txBody>
                    <a:bodyPr/>
                    <a:lstStyle/>
                    <a:p>
                      <a:pPr marL="8128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Лениногорский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tt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tt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10/1</a:t>
                      </a: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858610"/>
                  </a:ext>
                </a:extLst>
              </a:tr>
              <a:tr h="72823">
                <a:tc>
                  <a:txBody>
                    <a:bodyPr/>
                    <a:lstStyle/>
                    <a:p>
                      <a:pPr marL="8128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Мамадышский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457286"/>
                  </a:ext>
                </a:extLst>
              </a:tr>
              <a:tr h="109364">
                <a:tc>
                  <a:txBody>
                    <a:bodyPr/>
                    <a:lstStyle/>
                    <a:p>
                      <a:pPr marL="8128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Менделеевский 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8-9/2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745271"/>
                  </a:ext>
                </a:extLst>
              </a:tr>
              <a:tr h="72823">
                <a:tc>
                  <a:txBody>
                    <a:bodyPr/>
                    <a:lstStyle/>
                    <a:p>
                      <a:pPr marL="8128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Мензелинский 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865946"/>
                  </a:ext>
                </a:extLst>
              </a:tr>
              <a:tr h="72823">
                <a:tc>
                  <a:txBody>
                    <a:bodyPr/>
                    <a:lstStyle/>
                    <a:p>
                      <a:pPr marL="8128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Муслюмовский 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tt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tt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tt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10/1</a:t>
                      </a: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693057"/>
                  </a:ext>
                </a:extLst>
              </a:tr>
              <a:tr h="99279">
                <a:tc>
                  <a:txBody>
                    <a:bodyPr/>
                    <a:lstStyle/>
                    <a:p>
                      <a:pPr marL="8128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Н.Челны</a:t>
                      </a: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7/9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8-9/12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10-11/6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261811"/>
                  </a:ext>
                </a:extLst>
              </a:tr>
              <a:tr h="138884">
                <a:tc>
                  <a:txBody>
                    <a:bodyPr/>
                    <a:lstStyle/>
                    <a:p>
                      <a:pPr marL="8128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Нижнекамский 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/1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tt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9/2</a:t>
                      </a:r>
                      <a:endParaRPr lang="ru-RU" sz="8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tt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10-11/6</a:t>
                      </a: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069851"/>
                  </a:ext>
                </a:extLst>
              </a:tr>
              <a:tr h="72823">
                <a:tc>
                  <a:txBody>
                    <a:bodyPr/>
                    <a:lstStyle/>
                    <a:p>
                      <a:pPr marL="81280" marR="8890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Новошешминский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10-11/1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99579"/>
                  </a:ext>
                </a:extLst>
              </a:tr>
              <a:tr h="147173">
                <a:tc>
                  <a:txBody>
                    <a:bodyPr/>
                    <a:lstStyle/>
                    <a:p>
                      <a:pPr marL="8128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Нурлатский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en-US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6-7</a:t>
                      </a: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524987"/>
                  </a:ext>
                </a:extLst>
              </a:tr>
              <a:tr h="72823">
                <a:tc>
                  <a:txBody>
                    <a:bodyPr/>
                    <a:lstStyle/>
                    <a:p>
                      <a:pPr marL="8128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Пестречинский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10/3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490225"/>
                  </a:ext>
                </a:extLst>
              </a:tr>
              <a:tr h="72823">
                <a:tc>
                  <a:txBody>
                    <a:bodyPr/>
                    <a:lstStyle/>
                    <a:p>
                      <a:pPr marL="8128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Р.-Слободский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389908"/>
                  </a:ext>
                </a:extLst>
              </a:tr>
              <a:tr h="92420">
                <a:tc>
                  <a:txBody>
                    <a:bodyPr/>
                    <a:lstStyle/>
                    <a:p>
                      <a:pPr marL="8128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Сабинский 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118110"/>
                  </a:ext>
                </a:extLst>
              </a:tr>
              <a:tr h="72823">
                <a:tc>
                  <a:txBody>
                    <a:bodyPr/>
                    <a:lstStyle/>
                    <a:p>
                      <a:pPr marL="8128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Сармановский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665383"/>
                  </a:ext>
                </a:extLst>
              </a:tr>
              <a:tr h="138884">
                <a:tc>
                  <a:txBody>
                    <a:bodyPr/>
                    <a:lstStyle/>
                    <a:p>
                      <a:pPr marL="8128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Спасский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10-11/6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296924"/>
                  </a:ext>
                </a:extLst>
              </a:tr>
              <a:tr h="72823">
                <a:tc>
                  <a:txBody>
                    <a:bodyPr/>
                    <a:lstStyle/>
                    <a:p>
                      <a:pPr marL="8128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Тетюшский 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705228"/>
                  </a:ext>
                </a:extLst>
              </a:tr>
              <a:tr h="138884">
                <a:tc>
                  <a:txBody>
                    <a:bodyPr/>
                    <a:lstStyle/>
                    <a:p>
                      <a:pPr marL="8128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Тукаевский 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6-7/2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738867"/>
                  </a:ext>
                </a:extLst>
              </a:tr>
              <a:tr h="72823">
                <a:tc>
                  <a:txBody>
                    <a:bodyPr/>
                    <a:lstStyle/>
                    <a:p>
                      <a:pPr marL="8128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Тюлячинский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014330"/>
                  </a:ext>
                </a:extLst>
              </a:tr>
              <a:tr h="72823">
                <a:tc>
                  <a:txBody>
                    <a:bodyPr/>
                    <a:lstStyle/>
                    <a:p>
                      <a:pPr marL="81280" marR="104775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Черемшанский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10-11/1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370971"/>
                  </a:ext>
                </a:extLst>
              </a:tr>
              <a:tr h="72823">
                <a:tc>
                  <a:txBody>
                    <a:bodyPr/>
                    <a:lstStyle/>
                    <a:p>
                      <a:pPr marL="8128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Чистопольский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10/3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765236"/>
                  </a:ext>
                </a:extLst>
              </a:tr>
              <a:tr h="72823">
                <a:tc>
                  <a:txBody>
                    <a:bodyPr/>
                    <a:lstStyle/>
                    <a:p>
                      <a:pPr marL="8128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Ютазинский 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10/1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483793"/>
                  </a:ext>
                </a:extLst>
              </a:tr>
              <a:tr h="72823">
                <a:tc>
                  <a:txBody>
                    <a:bodyPr/>
                    <a:lstStyle/>
                    <a:p>
                      <a:pPr marL="8128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3381" marR="3381" marT="3381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8382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8140" algn="l"/>
                        </a:tabLs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506428"/>
                  </a:ext>
                </a:extLst>
              </a:tr>
            </a:tbl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611560" y="10563"/>
            <a:ext cx="7344816" cy="3240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sz="1400" b="1" dirty="0">
                <a:solidFill>
                  <a:srgbClr val="EEECE1">
                    <a:lumMod val="25000"/>
                  </a:srgb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КОЛИЧЕСТВО КЛАССОВ психолого-педагогической направленности, 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1400" b="1" dirty="0">
                <a:solidFill>
                  <a:srgbClr val="EEECE1">
                    <a:lumMod val="25000"/>
                  </a:srgb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с 1 сентября 2022/2023 учебного года </a:t>
            </a:r>
          </a:p>
        </p:txBody>
      </p:sp>
    </p:spTree>
    <p:extLst>
      <p:ext uri="{BB962C8B-B14F-4D97-AF65-F5344CB8AC3E}">
        <p14:creationId xmlns:p14="http://schemas.microsoft.com/office/powerpoint/2010/main" val="660549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95486"/>
            <a:ext cx="82089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EEECE1">
                    <a:lumMod val="25000"/>
                  </a:srgb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ЗАКРЕПЛЕНИЕ ЗА ОБРАЗОВАТЕЛЬНЫМИ ОРГАНИЗАЦИЯМИ ВО И ПО </a:t>
            </a:r>
          </a:p>
          <a:p>
            <a:r>
              <a:rPr lang="ru-RU" sz="1400" b="1" dirty="0">
                <a:solidFill>
                  <a:srgbClr val="EEECE1">
                    <a:lumMod val="25000"/>
                  </a:srgb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ПЕДАГОГИЧЕСКОГО ПРОФИЛЯ </a:t>
            </a:r>
            <a:r>
              <a:rPr lang="ru-RU" sz="1000" b="1" dirty="0">
                <a:solidFill>
                  <a:srgbClr val="EEECE1">
                    <a:lumMod val="25000"/>
                  </a:srgb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по оказанию методической помощи МР по функционированию классов психолого-педагогической направленности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872594"/>
            <a:ext cx="7228634" cy="406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6379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4313" y="2787774"/>
            <a:ext cx="5378557" cy="238261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314259"/>
            <a:ext cx="2952328" cy="167977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3040050"/>
            <a:ext cx="2415615" cy="180754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9474" y="52068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EEECE1">
                    <a:lumMod val="25000"/>
                  </a:srgb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ФУНКЦИОНИРОВАНИЕ КЛАССОВ ПСИХОЛОГО-ПЕДАГОГИЧЕСКОЙ НАПРАВЛЕННОСТИ В РЕСПУБЛИКЕ ТАТАРСТАН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082" y="326147"/>
            <a:ext cx="2802855" cy="189029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25"/>
          <a:stretch/>
        </p:blipFill>
        <p:spPr>
          <a:xfrm>
            <a:off x="4789602" y="1609194"/>
            <a:ext cx="3063079" cy="202382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45913" y="2397413"/>
            <a:ext cx="187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A8246F"/>
                </a:solidFill>
                <a:latin typeface="Arial Black" panose="020B0A04020102020204" pitchFamily="34" charset="0"/>
              </a:rPr>
              <a:t>ФОРСАЙТ для школьников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72326" y="2043471"/>
            <a:ext cx="13716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A8246F"/>
                </a:solidFill>
                <a:latin typeface="Arial Black" panose="020B0A04020102020204" pitchFamily="34" charset="0"/>
              </a:rPr>
              <a:t>Интеллектуальная игра на английском языке «A </a:t>
            </a:r>
            <a:r>
              <a:rPr lang="ru-RU" sz="800" dirty="0" err="1">
                <a:solidFill>
                  <a:srgbClr val="A8246F"/>
                </a:solidFill>
                <a:latin typeface="Arial Black" panose="020B0A04020102020204" pitchFamily="34" charset="0"/>
              </a:rPr>
              <a:t>very</a:t>
            </a:r>
            <a:r>
              <a:rPr lang="ru-RU" sz="800" dirty="0">
                <a:solidFill>
                  <a:srgbClr val="A8246F"/>
                </a:solidFill>
                <a:latin typeface="Arial Black" panose="020B0A04020102020204" pitchFamily="34" charset="0"/>
              </a:rPr>
              <a:t> </a:t>
            </a:r>
            <a:r>
              <a:rPr lang="ru-RU" sz="800" dirty="0" err="1">
                <a:solidFill>
                  <a:srgbClr val="A8246F"/>
                </a:solidFill>
                <a:latin typeface="Arial Black" panose="020B0A04020102020204" pitchFamily="34" charset="0"/>
              </a:rPr>
              <a:t>English</a:t>
            </a:r>
            <a:r>
              <a:rPr lang="ru-RU" sz="800" dirty="0">
                <a:solidFill>
                  <a:srgbClr val="A8246F"/>
                </a:solidFill>
                <a:latin typeface="Arial Black" panose="020B0A04020102020204" pitchFamily="34" charset="0"/>
              </a:rPr>
              <a:t> </a:t>
            </a:r>
            <a:r>
              <a:rPr lang="ru-RU" sz="800" dirty="0" err="1">
                <a:solidFill>
                  <a:srgbClr val="A8246F"/>
                </a:solidFill>
                <a:latin typeface="Arial Black" panose="020B0A04020102020204" pitchFamily="34" charset="0"/>
              </a:rPr>
              <a:t>IQmania</a:t>
            </a:r>
            <a:endParaRPr lang="ru-RU" sz="800" dirty="0">
              <a:solidFill>
                <a:srgbClr val="A8246F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33881" y="4736786"/>
            <a:ext cx="16235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A8246F"/>
                </a:solidFill>
                <a:latin typeface="Arial Black" panose="020B0A04020102020204" pitchFamily="34" charset="0"/>
              </a:rPr>
              <a:t>"Введение в язык программирование С#*"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389" y="484910"/>
            <a:ext cx="2943715" cy="196247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2"/>
          <a:stretch/>
        </p:blipFill>
        <p:spPr>
          <a:xfrm>
            <a:off x="355780" y="750208"/>
            <a:ext cx="2736975" cy="169431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76237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695C9A-7D2E-9F43-87FF-12F5CDDCA3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35" y="-22469"/>
            <a:ext cx="9159014" cy="5188437"/>
          </a:xfrm>
          <a:prstGeom prst="rect">
            <a:avLst/>
          </a:prstGeom>
        </p:spPr>
      </p:pic>
      <p:cxnSp>
        <p:nvCxnSpPr>
          <p:cNvPr id="281" name="Google Shape;2259;p26">
            <a:extLst>
              <a:ext uri="{FF2B5EF4-FFF2-40B4-BE49-F238E27FC236}">
                <a16:creationId xmlns:a16="http://schemas.microsoft.com/office/drawing/2014/main" id="{ABEF55C9-5721-834A-94DC-FCAFC5A6EF77}"/>
              </a:ext>
            </a:extLst>
          </p:cNvPr>
          <p:cNvCxnSpPr>
            <a:cxnSpLocks/>
          </p:cNvCxnSpPr>
          <p:nvPr/>
        </p:nvCxnSpPr>
        <p:spPr>
          <a:xfrm flipH="1">
            <a:off x="4663469" y="51418"/>
            <a:ext cx="2007" cy="4352383"/>
          </a:xfrm>
          <a:prstGeom prst="straightConnector1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82" name="Google Shape;2260;p26">
            <a:extLst>
              <a:ext uri="{FF2B5EF4-FFF2-40B4-BE49-F238E27FC236}">
                <a16:creationId xmlns:a16="http://schemas.microsoft.com/office/drawing/2014/main" id="{B52ED50C-7E26-4D41-B174-71598D498529}"/>
              </a:ext>
            </a:extLst>
          </p:cNvPr>
          <p:cNvGrpSpPr/>
          <p:nvPr/>
        </p:nvGrpSpPr>
        <p:grpSpPr>
          <a:xfrm>
            <a:off x="1441167" y="135209"/>
            <a:ext cx="2794642" cy="968841"/>
            <a:chOff x="713337" y="1280592"/>
            <a:chExt cx="3344463" cy="898615"/>
          </a:xfrm>
        </p:grpSpPr>
        <p:sp>
          <p:nvSpPr>
            <p:cNvPr id="283" name="Google Shape;2261;p26">
              <a:extLst>
                <a:ext uri="{FF2B5EF4-FFF2-40B4-BE49-F238E27FC236}">
                  <a16:creationId xmlns:a16="http://schemas.microsoft.com/office/drawing/2014/main" id="{97EAC3DB-618E-3C4B-A18E-B3E2696A07A1}"/>
                </a:ext>
              </a:extLst>
            </p:cNvPr>
            <p:cNvSpPr txBox="1"/>
            <p:nvPr/>
          </p:nvSpPr>
          <p:spPr>
            <a:xfrm flipH="1">
              <a:off x="713337" y="1736707"/>
              <a:ext cx="2232600" cy="44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80" tIns="41580" rIns="41580" bIns="41580" anchor="ctr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ru-RU" sz="819" kern="0" dirty="0">
                  <a:latin typeface="Montserrat" pitchFamily="2" charset="0"/>
                  <a:ea typeface="Barlow"/>
                  <a:cs typeface="Barlow"/>
                  <a:sym typeface="Barlow"/>
                </a:rPr>
                <a:t>Педагогические классы в Смольном институте</a:t>
              </a:r>
            </a:p>
          </p:txBody>
        </p:sp>
        <p:sp>
          <p:nvSpPr>
            <p:cNvPr id="284" name="Google Shape;2262;p26">
              <a:extLst>
                <a:ext uri="{FF2B5EF4-FFF2-40B4-BE49-F238E27FC236}">
                  <a16:creationId xmlns:a16="http://schemas.microsoft.com/office/drawing/2014/main" id="{3CF04445-156D-3A43-95D3-CE65A0FF2C6C}"/>
                </a:ext>
              </a:extLst>
            </p:cNvPr>
            <p:cNvSpPr txBox="1"/>
            <p:nvPr/>
          </p:nvSpPr>
          <p:spPr>
            <a:xfrm flipH="1">
              <a:off x="713338" y="1280592"/>
              <a:ext cx="2232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80" tIns="41580" rIns="41580" bIns="41580" anchor="t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ru-RU" sz="1273" b="1" kern="0" dirty="0">
                  <a:solidFill>
                    <a:srgbClr val="FF9E00"/>
                  </a:solidFill>
                  <a:latin typeface="Montserrat" pitchFamily="2" charset="0"/>
                  <a:ea typeface="Antonio"/>
                  <a:cs typeface="Antonio"/>
                  <a:sym typeface="Antonio"/>
                </a:rPr>
                <a:t>1 этап</a:t>
              </a:r>
              <a:endParaRPr sz="1273" b="1" kern="0" dirty="0">
                <a:solidFill>
                  <a:srgbClr val="FF9E00"/>
                </a:solidFill>
                <a:latin typeface="Montserrat" pitchFamily="2" charset="0"/>
                <a:ea typeface="Antonio"/>
                <a:cs typeface="Antonio"/>
                <a:sym typeface="Antonio"/>
              </a:endParaRPr>
            </a:p>
          </p:txBody>
        </p:sp>
        <p:sp>
          <p:nvSpPr>
            <p:cNvPr id="285" name="Google Shape;2263;p26">
              <a:extLst>
                <a:ext uri="{FF2B5EF4-FFF2-40B4-BE49-F238E27FC236}">
                  <a16:creationId xmlns:a16="http://schemas.microsoft.com/office/drawing/2014/main" id="{4558A67F-681C-EC4E-9F06-3A71E13747B3}"/>
                </a:ext>
              </a:extLst>
            </p:cNvPr>
            <p:cNvSpPr txBox="1"/>
            <p:nvPr/>
          </p:nvSpPr>
          <p:spPr>
            <a:xfrm flipH="1">
              <a:off x="3115500" y="1661359"/>
              <a:ext cx="94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80" tIns="41580" rIns="41580" bIns="41580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273" b="1" kern="0" dirty="0">
                  <a:solidFill>
                    <a:srgbClr val="EBDBB9"/>
                  </a:solidFill>
                  <a:latin typeface="Montserrat" pitchFamily="2" charset="0"/>
                  <a:ea typeface="Antonio"/>
                  <a:cs typeface="Antonio"/>
                  <a:sym typeface="Antonio"/>
                </a:rPr>
                <a:t>18</a:t>
              </a:r>
              <a:r>
                <a:rPr lang="ru-RU" sz="1273" b="1" kern="0" dirty="0">
                  <a:solidFill>
                    <a:srgbClr val="EBDBB9"/>
                  </a:solidFill>
                  <a:latin typeface="Montserrat" pitchFamily="2" charset="0"/>
                  <a:ea typeface="Antonio"/>
                  <a:cs typeface="Antonio"/>
                  <a:sym typeface="Antonio"/>
                </a:rPr>
                <a:t>48</a:t>
              </a:r>
              <a:endParaRPr sz="1273" b="1" kern="0" dirty="0">
                <a:solidFill>
                  <a:srgbClr val="EBDBB9"/>
                </a:solidFill>
                <a:latin typeface="Montserrat" pitchFamily="2" charset="0"/>
                <a:ea typeface="Antonio"/>
                <a:cs typeface="Antonio"/>
                <a:sym typeface="Antonio"/>
              </a:endParaRPr>
            </a:p>
          </p:txBody>
        </p:sp>
      </p:grpSp>
      <p:grpSp>
        <p:nvGrpSpPr>
          <p:cNvPr id="286" name="Google Shape;2264;p26">
            <a:extLst>
              <a:ext uri="{FF2B5EF4-FFF2-40B4-BE49-F238E27FC236}">
                <a16:creationId xmlns:a16="http://schemas.microsoft.com/office/drawing/2014/main" id="{ED684E69-0143-AA43-8883-5A56379C6941}"/>
              </a:ext>
            </a:extLst>
          </p:cNvPr>
          <p:cNvGrpSpPr/>
          <p:nvPr/>
        </p:nvGrpSpPr>
        <p:grpSpPr>
          <a:xfrm>
            <a:off x="5095143" y="492402"/>
            <a:ext cx="2794662" cy="968841"/>
            <a:chOff x="5086199" y="1753916"/>
            <a:chExt cx="3344487" cy="898615"/>
          </a:xfrm>
        </p:grpSpPr>
        <p:sp>
          <p:nvSpPr>
            <p:cNvPr id="287" name="Google Shape;2265;p26">
              <a:extLst>
                <a:ext uri="{FF2B5EF4-FFF2-40B4-BE49-F238E27FC236}">
                  <a16:creationId xmlns:a16="http://schemas.microsoft.com/office/drawing/2014/main" id="{700697A2-46F3-6F47-9100-3FA5EBAF0881}"/>
                </a:ext>
              </a:extLst>
            </p:cNvPr>
            <p:cNvSpPr txBox="1"/>
            <p:nvPr/>
          </p:nvSpPr>
          <p:spPr>
            <a:xfrm>
              <a:off x="6198086" y="2210031"/>
              <a:ext cx="2232600" cy="44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80" tIns="41580" rIns="41580" bIns="4158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ru-RU" sz="819" kern="0" dirty="0">
                  <a:latin typeface="Montserrat" pitchFamily="2" charset="0"/>
                  <a:ea typeface="Barlow"/>
                  <a:cs typeface="Barlow"/>
                  <a:sym typeface="Barlow"/>
                </a:rPr>
                <a:t>Педагогические классы</a:t>
              </a:r>
            </a:p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ru-RU" sz="819" kern="0" dirty="0">
                  <a:latin typeface="Montserrat" pitchFamily="2" charset="0"/>
                  <a:ea typeface="Barlow"/>
                  <a:cs typeface="Barlow"/>
                  <a:sym typeface="Barlow"/>
                </a:rPr>
                <a:t>при Институтах Народного Образования</a:t>
              </a:r>
            </a:p>
          </p:txBody>
        </p:sp>
        <p:sp>
          <p:nvSpPr>
            <p:cNvPr id="288" name="Google Shape;2266;p26">
              <a:extLst>
                <a:ext uri="{FF2B5EF4-FFF2-40B4-BE49-F238E27FC236}">
                  <a16:creationId xmlns:a16="http://schemas.microsoft.com/office/drawing/2014/main" id="{196FADD1-B5FA-AB4C-94DD-21FF7BA08E79}"/>
                </a:ext>
              </a:extLst>
            </p:cNvPr>
            <p:cNvSpPr txBox="1"/>
            <p:nvPr/>
          </p:nvSpPr>
          <p:spPr>
            <a:xfrm>
              <a:off x="6198085" y="1753916"/>
              <a:ext cx="2232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80" tIns="41580" rIns="41580" bIns="4158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ru-RU" sz="1273" b="1" kern="0" dirty="0">
                  <a:solidFill>
                    <a:srgbClr val="FF9E00"/>
                  </a:solidFill>
                  <a:latin typeface="Montserrat" pitchFamily="2" charset="0"/>
                  <a:ea typeface="Antonio"/>
                  <a:cs typeface="Antonio"/>
                  <a:sym typeface="Antonio"/>
                </a:rPr>
                <a:t>2 этап</a:t>
              </a:r>
              <a:endParaRPr sz="1273" b="1" kern="0" dirty="0">
                <a:solidFill>
                  <a:srgbClr val="FF9E00"/>
                </a:solidFill>
                <a:latin typeface="Montserrat" pitchFamily="2" charset="0"/>
                <a:ea typeface="Antonio"/>
                <a:cs typeface="Antonio"/>
                <a:sym typeface="Antonio"/>
              </a:endParaRPr>
            </a:p>
          </p:txBody>
        </p:sp>
        <p:sp>
          <p:nvSpPr>
            <p:cNvPr id="289" name="Google Shape;2267;p26">
              <a:extLst>
                <a:ext uri="{FF2B5EF4-FFF2-40B4-BE49-F238E27FC236}">
                  <a16:creationId xmlns:a16="http://schemas.microsoft.com/office/drawing/2014/main" id="{043D925B-B1C4-EB41-B368-F507BEB2E2EC}"/>
                </a:ext>
              </a:extLst>
            </p:cNvPr>
            <p:cNvSpPr txBox="1"/>
            <p:nvPr/>
          </p:nvSpPr>
          <p:spPr>
            <a:xfrm>
              <a:off x="5086199" y="2134684"/>
              <a:ext cx="94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80" tIns="41580" rIns="41580" bIns="41580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ru-RU" sz="1273" b="1" kern="0" dirty="0">
                  <a:solidFill>
                    <a:srgbClr val="EBDBB9"/>
                  </a:solidFill>
                  <a:latin typeface="Montserrat" pitchFamily="2" charset="0"/>
                  <a:ea typeface="Antonio"/>
                  <a:cs typeface="Antonio"/>
                  <a:sym typeface="Antonio"/>
                </a:rPr>
                <a:t>1918</a:t>
              </a:r>
              <a:endParaRPr sz="1273" b="1" kern="0" dirty="0">
                <a:solidFill>
                  <a:srgbClr val="EBDBB9"/>
                </a:solidFill>
                <a:latin typeface="Montserrat" pitchFamily="2" charset="0"/>
                <a:ea typeface="Antonio"/>
                <a:cs typeface="Antonio"/>
                <a:sym typeface="Antonio"/>
              </a:endParaRPr>
            </a:p>
          </p:txBody>
        </p:sp>
      </p:grpSp>
      <p:grpSp>
        <p:nvGrpSpPr>
          <p:cNvPr id="290" name="Google Shape;2268;p26">
            <a:extLst>
              <a:ext uri="{FF2B5EF4-FFF2-40B4-BE49-F238E27FC236}">
                <a16:creationId xmlns:a16="http://schemas.microsoft.com/office/drawing/2014/main" id="{BF415083-0C7E-054F-8C81-B4A1EEBDAC7A}"/>
              </a:ext>
            </a:extLst>
          </p:cNvPr>
          <p:cNvGrpSpPr/>
          <p:nvPr/>
        </p:nvGrpSpPr>
        <p:grpSpPr>
          <a:xfrm>
            <a:off x="880416" y="1155838"/>
            <a:ext cx="3355394" cy="968840"/>
            <a:chOff x="42263" y="2227241"/>
            <a:chExt cx="4015537" cy="898614"/>
          </a:xfrm>
        </p:grpSpPr>
        <p:sp>
          <p:nvSpPr>
            <p:cNvPr id="291" name="Google Shape;2269;p26">
              <a:extLst>
                <a:ext uri="{FF2B5EF4-FFF2-40B4-BE49-F238E27FC236}">
                  <a16:creationId xmlns:a16="http://schemas.microsoft.com/office/drawing/2014/main" id="{FAAA9D02-D2BD-6D44-9898-F3AECB17844C}"/>
                </a:ext>
              </a:extLst>
            </p:cNvPr>
            <p:cNvSpPr txBox="1"/>
            <p:nvPr/>
          </p:nvSpPr>
          <p:spPr>
            <a:xfrm flipH="1">
              <a:off x="42263" y="2683355"/>
              <a:ext cx="2903674" cy="44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80" tIns="41580" rIns="41580" bIns="41580" anchor="ctr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ru-RU" sz="819" kern="0" dirty="0">
                  <a:latin typeface="Montserrat" pitchFamily="2" charset="0"/>
                  <a:ea typeface="Barlow"/>
                  <a:cs typeface="Barlow"/>
                  <a:sym typeface="Barlow"/>
                </a:rPr>
                <a:t>Подготовительные</a:t>
              </a:r>
            </a:p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ru-RU" sz="819" kern="0" dirty="0">
                  <a:latin typeface="Montserrat" pitchFamily="2" charset="0"/>
                  <a:ea typeface="Barlow"/>
                  <a:cs typeface="Barlow"/>
                  <a:sym typeface="Barlow"/>
                </a:rPr>
                <a:t>учебные группы</a:t>
              </a:r>
            </a:p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ru-RU" sz="819" kern="0" dirty="0">
                  <a:latin typeface="Montserrat" pitchFamily="2" charset="0"/>
                  <a:ea typeface="Barlow"/>
                  <a:cs typeface="Barlow"/>
                  <a:sym typeface="Barlow"/>
                </a:rPr>
                <a:t>для поступающих в средние учительские школы</a:t>
              </a:r>
            </a:p>
          </p:txBody>
        </p:sp>
        <p:sp>
          <p:nvSpPr>
            <p:cNvPr id="292" name="Google Shape;2270;p26">
              <a:extLst>
                <a:ext uri="{FF2B5EF4-FFF2-40B4-BE49-F238E27FC236}">
                  <a16:creationId xmlns:a16="http://schemas.microsoft.com/office/drawing/2014/main" id="{FA4C4883-5400-9048-97E0-C0EA71C3E674}"/>
                </a:ext>
              </a:extLst>
            </p:cNvPr>
            <p:cNvSpPr txBox="1"/>
            <p:nvPr/>
          </p:nvSpPr>
          <p:spPr>
            <a:xfrm flipH="1">
              <a:off x="713338" y="2227241"/>
              <a:ext cx="2232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80" tIns="41580" rIns="41580" bIns="41580" anchor="t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ru-RU" sz="1273" b="1" kern="0" dirty="0">
                  <a:solidFill>
                    <a:srgbClr val="FF9E00"/>
                  </a:solidFill>
                  <a:latin typeface="Montserrat" pitchFamily="2" charset="0"/>
                  <a:ea typeface="Antonio"/>
                  <a:cs typeface="Antonio"/>
                  <a:sym typeface="Antonio"/>
                </a:rPr>
                <a:t>3 этап</a:t>
              </a:r>
              <a:endParaRPr sz="1273" b="1" kern="0" dirty="0">
                <a:solidFill>
                  <a:srgbClr val="FF9E00"/>
                </a:solidFill>
                <a:latin typeface="Montserrat" pitchFamily="2" charset="0"/>
                <a:ea typeface="Antonio"/>
                <a:cs typeface="Antonio"/>
                <a:sym typeface="Antonio"/>
              </a:endParaRPr>
            </a:p>
          </p:txBody>
        </p:sp>
        <p:sp>
          <p:nvSpPr>
            <p:cNvPr id="293" name="Google Shape;2271;p26">
              <a:extLst>
                <a:ext uri="{FF2B5EF4-FFF2-40B4-BE49-F238E27FC236}">
                  <a16:creationId xmlns:a16="http://schemas.microsoft.com/office/drawing/2014/main" id="{E362488E-3D93-2347-9F57-7F603A6F7DA1}"/>
                </a:ext>
              </a:extLst>
            </p:cNvPr>
            <p:cNvSpPr txBox="1"/>
            <p:nvPr/>
          </p:nvSpPr>
          <p:spPr>
            <a:xfrm flipH="1">
              <a:off x="3115500" y="2608009"/>
              <a:ext cx="94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80" tIns="41580" rIns="41580" bIns="41580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273" b="1" kern="0" dirty="0">
                  <a:solidFill>
                    <a:srgbClr val="EBDBB9"/>
                  </a:solidFill>
                  <a:latin typeface="Montserrat" pitchFamily="2" charset="0"/>
                  <a:ea typeface="Antonio"/>
                  <a:cs typeface="Antonio"/>
                  <a:sym typeface="Antonio"/>
                </a:rPr>
                <a:t>1</a:t>
              </a:r>
              <a:r>
                <a:rPr lang="ru-RU" sz="1273" b="1" kern="0" dirty="0">
                  <a:solidFill>
                    <a:srgbClr val="EBDBB9"/>
                  </a:solidFill>
                  <a:latin typeface="Montserrat" pitchFamily="2" charset="0"/>
                  <a:ea typeface="Antonio"/>
                  <a:cs typeface="Antonio"/>
                  <a:sym typeface="Antonio"/>
                </a:rPr>
                <a:t>923</a:t>
              </a:r>
              <a:endParaRPr sz="1273" b="1" kern="0" dirty="0">
                <a:solidFill>
                  <a:srgbClr val="EBDBB9"/>
                </a:solidFill>
                <a:latin typeface="Montserrat" pitchFamily="2" charset="0"/>
                <a:ea typeface="Antonio"/>
                <a:cs typeface="Antonio"/>
                <a:sym typeface="Antonio"/>
              </a:endParaRPr>
            </a:p>
          </p:txBody>
        </p:sp>
      </p:grpSp>
      <p:grpSp>
        <p:nvGrpSpPr>
          <p:cNvPr id="294" name="Google Shape;2272;p26">
            <a:extLst>
              <a:ext uri="{FF2B5EF4-FFF2-40B4-BE49-F238E27FC236}">
                <a16:creationId xmlns:a16="http://schemas.microsoft.com/office/drawing/2014/main" id="{DF3FE4EB-A985-794B-979A-9507204DBDDB}"/>
              </a:ext>
            </a:extLst>
          </p:cNvPr>
          <p:cNvGrpSpPr/>
          <p:nvPr/>
        </p:nvGrpSpPr>
        <p:grpSpPr>
          <a:xfrm>
            <a:off x="5095142" y="1576957"/>
            <a:ext cx="2924371" cy="968840"/>
            <a:chOff x="5086199" y="2700565"/>
            <a:chExt cx="3499714" cy="898614"/>
          </a:xfrm>
        </p:grpSpPr>
        <p:sp>
          <p:nvSpPr>
            <p:cNvPr id="295" name="Google Shape;2273;p26">
              <a:extLst>
                <a:ext uri="{FF2B5EF4-FFF2-40B4-BE49-F238E27FC236}">
                  <a16:creationId xmlns:a16="http://schemas.microsoft.com/office/drawing/2014/main" id="{AC50A329-2E07-5249-AC02-CA7691B46CFD}"/>
                </a:ext>
              </a:extLst>
            </p:cNvPr>
            <p:cNvSpPr txBox="1"/>
            <p:nvPr/>
          </p:nvSpPr>
          <p:spPr>
            <a:xfrm>
              <a:off x="6198086" y="3156679"/>
              <a:ext cx="2387827" cy="44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80" tIns="41580" rIns="41580" bIns="4158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ru-RU" sz="819" kern="0" dirty="0">
                  <a:latin typeface="Montserrat" pitchFamily="2" charset="0"/>
                  <a:ea typeface="Barlow"/>
                  <a:cs typeface="Barlow"/>
                  <a:sym typeface="Barlow"/>
                </a:rPr>
                <a:t>Педагогические классы в женских школах</a:t>
              </a:r>
            </a:p>
          </p:txBody>
        </p:sp>
        <p:sp>
          <p:nvSpPr>
            <p:cNvPr id="296" name="Google Shape;2274;p26">
              <a:extLst>
                <a:ext uri="{FF2B5EF4-FFF2-40B4-BE49-F238E27FC236}">
                  <a16:creationId xmlns:a16="http://schemas.microsoft.com/office/drawing/2014/main" id="{C13AD714-DB70-FD41-BBA7-BB49A9FF9C45}"/>
                </a:ext>
              </a:extLst>
            </p:cNvPr>
            <p:cNvSpPr txBox="1"/>
            <p:nvPr/>
          </p:nvSpPr>
          <p:spPr>
            <a:xfrm>
              <a:off x="6198085" y="2700565"/>
              <a:ext cx="2232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80" tIns="41580" rIns="41580" bIns="4158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ru-RU" sz="1273" b="1" kern="0" dirty="0">
                  <a:solidFill>
                    <a:srgbClr val="FF9E00"/>
                  </a:solidFill>
                  <a:latin typeface="Montserrat" pitchFamily="2" charset="0"/>
                  <a:ea typeface="Antonio"/>
                  <a:cs typeface="Antonio"/>
                  <a:sym typeface="Antonio"/>
                </a:rPr>
                <a:t>4 этап</a:t>
              </a:r>
              <a:endParaRPr sz="1273" b="1" kern="0" dirty="0">
                <a:solidFill>
                  <a:srgbClr val="FF9E00"/>
                </a:solidFill>
                <a:latin typeface="Montserrat" pitchFamily="2" charset="0"/>
                <a:ea typeface="Antonio"/>
                <a:cs typeface="Antonio"/>
                <a:sym typeface="Antonio"/>
              </a:endParaRPr>
            </a:p>
          </p:txBody>
        </p:sp>
        <p:sp>
          <p:nvSpPr>
            <p:cNvPr id="297" name="Google Shape;2275;p26">
              <a:extLst>
                <a:ext uri="{FF2B5EF4-FFF2-40B4-BE49-F238E27FC236}">
                  <a16:creationId xmlns:a16="http://schemas.microsoft.com/office/drawing/2014/main" id="{8CAD4D5F-F9E7-704E-B716-22262A5684F1}"/>
                </a:ext>
              </a:extLst>
            </p:cNvPr>
            <p:cNvSpPr txBox="1"/>
            <p:nvPr/>
          </p:nvSpPr>
          <p:spPr>
            <a:xfrm>
              <a:off x="5086199" y="3081334"/>
              <a:ext cx="94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80" tIns="41580" rIns="41580" bIns="41580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273" b="1" kern="0" dirty="0">
                  <a:solidFill>
                    <a:srgbClr val="EBDBB9"/>
                  </a:solidFill>
                  <a:latin typeface="Montserrat" pitchFamily="2" charset="0"/>
                  <a:ea typeface="Antonio"/>
                  <a:cs typeface="Antonio"/>
                  <a:sym typeface="Antonio"/>
                </a:rPr>
                <a:t>1</a:t>
              </a:r>
              <a:r>
                <a:rPr lang="ru-RU" sz="1273" b="1" kern="0" dirty="0">
                  <a:solidFill>
                    <a:srgbClr val="EBDBB9"/>
                  </a:solidFill>
                  <a:latin typeface="Montserrat" pitchFamily="2" charset="0"/>
                  <a:ea typeface="Antonio"/>
                  <a:cs typeface="Antonio"/>
                  <a:sym typeface="Antonio"/>
                </a:rPr>
                <a:t>942</a:t>
              </a:r>
              <a:endParaRPr sz="1273" b="1" kern="0" dirty="0">
                <a:solidFill>
                  <a:srgbClr val="EBDBB9"/>
                </a:solidFill>
                <a:latin typeface="Montserrat" pitchFamily="2" charset="0"/>
                <a:ea typeface="Antonio"/>
                <a:cs typeface="Antonio"/>
                <a:sym typeface="Antonio"/>
              </a:endParaRPr>
            </a:p>
          </p:txBody>
        </p:sp>
      </p:grpSp>
      <p:grpSp>
        <p:nvGrpSpPr>
          <p:cNvPr id="298" name="Google Shape;2276;p26">
            <a:extLst>
              <a:ext uri="{FF2B5EF4-FFF2-40B4-BE49-F238E27FC236}">
                <a16:creationId xmlns:a16="http://schemas.microsoft.com/office/drawing/2014/main" id="{0FCBB5BA-8AF6-764D-8E3D-0AA7D0E0C7E7}"/>
              </a:ext>
            </a:extLst>
          </p:cNvPr>
          <p:cNvGrpSpPr/>
          <p:nvPr/>
        </p:nvGrpSpPr>
        <p:grpSpPr>
          <a:xfrm>
            <a:off x="915072" y="2176466"/>
            <a:ext cx="3320738" cy="968841"/>
            <a:chOff x="83737" y="3173889"/>
            <a:chExt cx="3974063" cy="898615"/>
          </a:xfrm>
        </p:grpSpPr>
        <p:sp>
          <p:nvSpPr>
            <p:cNvPr id="299" name="Google Shape;2277;p26">
              <a:extLst>
                <a:ext uri="{FF2B5EF4-FFF2-40B4-BE49-F238E27FC236}">
                  <a16:creationId xmlns:a16="http://schemas.microsoft.com/office/drawing/2014/main" id="{CB28FC3D-AB7A-DB4E-98AA-ED50BE3068C3}"/>
                </a:ext>
              </a:extLst>
            </p:cNvPr>
            <p:cNvSpPr txBox="1"/>
            <p:nvPr/>
          </p:nvSpPr>
          <p:spPr>
            <a:xfrm flipH="1">
              <a:off x="83737" y="3630004"/>
              <a:ext cx="2862200" cy="44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80" tIns="41580" rIns="41580" bIns="41580" anchor="ctr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ru-RU" sz="819" kern="0" dirty="0">
                  <a:latin typeface="Montserrat" pitchFamily="2" charset="0"/>
                  <a:ea typeface="Barlow"/>
                  <a:cs typeface="Barlow"/>
                  <a:sym typeface="Barlow"/>
                </a:rPr>
                <a:t>Школы – факультативные курсы по педагогике психологии.</a:t>
              </a:r>
            </a:p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ru-RU" sz="819" kern="0" dirty="0">
                  <a:latin typeface="Montserrat" pitchFamily="2" charset="0"/>
                  <a:ea typeface="Barlow"/>
                  <a:cs typeface="Barlow"/>
                  <a:sym typeface="Barlow"/>
                </a:rPr>
                <a:t>Вузы – факультеты</a:t>
              </a:r>
            </a:p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ru-RU" sz="819" kern="0" dirty="0" err="1">
                  <a:latin typeface="Montserrat" pitchFamily="2" charset="0"/>
                  <a:ea typeface="Barlow"/>
                  <a:cs typeface="Barlow"/>
                  <a:sym typeface="Barlow"/>
                </a:rPr>
                <a:t>допрофессиональной</a:t>
              </a:r>
              <a:r>
                <a:rPr lang="ru-RU" sz="819" kern="0" dirty="0">
                  <a:latin typeface="Montserrat" pitchFamily="2" charset="0"/>
                  <a:ea typeface="Barlow"/>
                  <a:cs typeface="Barlow"/>
                  <a:sym typeface="Barlow"/>
                </a:rPr>
                <a:t> подготовки школьников УПК - отделения</a:t>
              </a:r>
            </a:p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ru-RU" sz="819" kern="0" dirty="0">
                  <a:latin typeface="Montserrat" pitchFamily="2" charset="0"/>
                  <a:ea typeface="Barlow"/>
                  <a:cs typeface="Barlow"/>
                  <a:sym typeface="Barlow"/>
                </a:rPr>
                <a:t>по подготовке пионерских</a:t>
              </a:r>
            </a:p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ru-RU" sz="819" kern="0" dirty="0">
                  <a:latin typeface="Montserrat" pitchFamily="2" charset="0"/>
                  <a:ea typeface="Barlow"/>
                  <a:cs typeface="Barlow"/>
                  <a:sym typeface="Barlow"/>
                </a:rPr>
                <a:t>вожатых, воспитателей детских</a:t>
              </a:r>
            </a:p>
          </p:txBody>
        </p:sp>
        <p:sp>
          <p:nvSpPr>
            <p:cNvPr id="300" name="Google Shape;2278;p26">
              <a:extLst>
                <a:ext uri="{FF2B5EF4-FFF2-40B4-BE49-F238E27FC236}">
                  <a16:creationId xmlns:a16="http://schemas.microsoft.com/office/drawing/2014/main" id="{BC77977D-95BF-194E-ACB7-50314AB1F2FB}"/>
                </a:ext>
              </a:extLst>
            </p:cNvPr>
            <p:cNvSpPr txBox="1"/>
            <p:nvPr/>
          </p:nvSpPr>
          <p:spPr>
            <a:xfrm flipH="1">
              <a:off x="713338" y="3173889"/>
              <a:ext cx="2232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80" tIns="41580" rIns="41580" bIns="41580" anchor="t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ru-RU" sz="1273" b="1" kern="0" dirty="0">
                  <a:solidFill>
                    <a:srgbClr val="FF9E00"/>
                  </a:solidFill>
                  <a:latin typeface="Montserrat" pitchFamily="2" charset="0"/>
                  <a:ea typeface="Antonio"/>
                  <a:cs typeface="Antonio"/>
                  <a:sym typeface="Antonio"/>
                </a:rPr>
                <a:t>5 этап</a:t>
              </a:r>
              <a:endParaRPr sz="1273" b="1" kern="0" dirty="0">
                <a:solidFill>
                  <a:srgbClr val="FF9E00"/>
                </a:solidFill>
                <a:latin typeface="Montserrat" pitchFamily="2" charset="0"/>
                <a:ea typeface="Antonio"/>
                <a:cs typeface="Antonio"/>
                <a:sym typeface="Antonio"/>
              </a:endParaRPr>
            </a:p>
          </p:txBody>
        </p:sp>
        <p:sp>
          <p:nvSpPr>
            <p:cNvPr id="301" name="Google Shape;2279;p26">
              <a:extLst>
                <a:ext uri="{FF2B5EF4-FFF2-40B4-BE49-F238E27FC236}">
                  <a16:creationId xmlns:a16="http://schemas.microsoft.com/office/drawing/2014/main" id="{F4C169F5-92F4-1C42-895E-B2C907F6E9DA}"/>
                </a:ext>
              </a:extLst>
            </p:cNvPr>
            <p:cNvSpPr txBox="1"/>
            <p:nvPr/>
          </p:nvSpPr>
          <p:spPr>
            <a:xfrm flipH="1">
              <a:off x="3115500" y="3554658"/>
              <a:ext cx="94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80" tIns="41580" rIns="41580" bIns="41580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273" b="1" kern="0" dirty="0">
                  <a:solidFill>
                    <a:srgbClr val="EBDBB9"/>
                  </a:solidFill>
                  <a:latin typeface="Montserrat" pitchFamily="2" charset="0"/>
                  <a:ea typeface="Antonio"/>
                  <a:cs typeface="Antonio"/>
                  <a:sym typeface="Antonio"/>
                </a:rPr>
                <a:t>19</a:t>
              </a:r>
              <a:r>
                <a:rPr lang="ru-RU" sz="1273" b="1" kern="0" dirty="0">
                  <a:solidFill>
                    <a:srgbClr val="EBDBB9"/>
                  </a:solidFill>
                  <a:latin typeface="Montserrat" pitchFamily="2" charset="0"/>
                  <a:ea typeface="Antonio"/>
                  <a:cs typeface="Antonio"/>
                  <a:sym typeface="Antonio"/>
                </a:rPr>
                <a:t>60-</a:t>
              </a:r>
            </a:p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ru-RU" sz="1273" b="1" kern="0" dirty="0">
                  <a:solidFill>
                    <a:srgbClr val="EBDBB9"/>
                  </a:solidFill>
                  <a:latin typeface="Montserrat" pitchFamily="2" charset="0"/>
                  <a:ea typeface="Antonio"/>
                  <a:cs typeface="Antonio"/>
                  <a:sym typeface="Antonio"/>
                </a:rPr>
                <a:t>1970</a:t>
              </a:r>
              <a:endParaRPr sz="1273" b="1" kern="0" dirty="0">
                <a:solidFill>
                  <a:srgbClr val="EBDBB9"/>
                </a:solidFill>
                <a:latin typeface="Montserrat" pitchFamily="2" charset="0"/>
                <a:ea typeface="Antonio"/>
                <a:cs typeface="Antonio"/>
                <a:sym typeface="Antonio"/>
              </a:endParaRPr>
            </a:p>
          </p:txBody>
        </p:sp>
      </p:grpSp>
      <p:grpSp>
        <p:nvGrpSpPr>
          <p:cNvPr id="302" name="Google Shape;2280;p26">
            <a:extLst>
              <a:ext uri="{FF2B5EF4-FFF2-40B4-BE49-F238E27FC236}">
                <a16:creationId xmlns:a16="http://schemas.microsoft.com/office/drawing/2014/main" id="{0085CAF1-8E63-B24A-93E9-2CF4B32F107A}"/>
              </a:ext>
            </a:extLst>
          </p:cNvPr>
          <p:cNvGrpSpPr/>
          <p:nvPr/>
        </p:nvGrpSpPr>
        <p:grpSpPr>
          <a:xfrm>
            <a:off x="5095143" y="2554332"/>
            <a:ext cx="2794662" cy="968841"/>
            <a:chOff x="5086199" y="3647213"/>
            <a:chExt cx="3344487" cy="898615"/>
          </a:xfrm>
        </p:grpSpPr>
        <p:sp>
          <p:nvSpPr>
            <p:cNvPr id="303" name="Google Shape;2281;p26">
              <a:extLst>
                <a:ext uri="{FF2B5EF4-FFF2-40B4-BE49-F238E27FC236}">
                  <a16:creationId xmlns:a16="http://schemas.microsoft.com/office/drawing/2014/main" id="{B143DE7D-1E47-1044-BC06-3C9C7944EA56}"/>
                </a:ext>
              </a:extLst>
            </p:cNvPr>
            <p:cNvSpPr txBox="1"/>
            <p:nvPr/>
          </p:nvSpPr>
          <p:spPr>
            <a:xfrm>
              <a:off x="6198086" y="4103328"/>
              <a:ext cx="2232600" cy="44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80" tIns="41580" rIns="41580" bIns="41580" anchor="ctr" anchorCtr="0">
              <a:noAutofit/>
            </a:bodyPr>
            <a:lstStyle/>
            <a:p>
              <a:pPr>
                <a:spcAft>
                  <a:spcPts val="728"/>
                </a:spcAft>
                <a:buClr>
                  <a:srgbClr val="000000"/>
                </a:buClr>
              </a:pPr>
              <a:r>
                <a:rPr lang="ru-RU" sz="819" kern="0" dirty="0">
                  <a:latin typeface="Montserrat" pitchFamily="2" charset="0"/>
                  <a:ea typeface="Barlow"/>
                  <a:cs typeface="Barlow"/>
                  <a:sym typeface="Barlow"/>
                </a:rPr>
                <a:t>Педагогические классы в школах (Инструктивное письмо Министерства просвещения)</a:t>
              </a:r>
            </a:p>
          </p:txBody>
        </p:sp>
        <p:sp>
          <p:nvSpPr>
            <p:cNvPr id="304" name="Google Shape;2282;p26">
              <a:extLst>
                <a:ext uri="{FF2B5EF4-FFF2-40B4-BE49-F238E27FC236}">
                  <a16:creationId xmlns:a16="http://schemas.microsoft.com/office/drawing/2014/main" id="{7C27E364-C3A5-5C47-8BEB-A767015EAD2A}"/>
                </a:ext>
              </a:extLst>
            </p:cNvPr>
            <p:cNvSpPr txBox="1"/>
            <p:nvPr/>
          </p:nvSpPr>
          <p:spPr>
            <a:xfrm>
              <a:off x="6198085" y="3647213"/>
              <a:ext cx="2232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80" tIns="41580" rIns="41580" bIns="4158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ru-RU" sz="1273" b="1" kern="0" dirty="0">
                  <a:solidFill>
                    <a:srgbClr val="FF9E00"/>
                  </a:solidFill>
                  <a:latin typeface="Montserrat" pitchFamily="2" charset="0"/>
                  <a:ea typeface="Antonio"/>
                  <a:cs typeface="Antonio"/>
                  <a:sym typeface="Antonio"/>
                </a:rPr>
                <a:t>6 этап</a:t>
              </a:r>
              <a:endParaRPr sz="1273" b="1" kern="0" dirty="0">
                <a:solidFill>
                  <a:srgbClr val="FF9E00"/>
                </a:solidFill>
                <a:latin typeface="Montserrat" pitchFamily="2" charset="0"/>
                <a:ea typeface="Antonio"/>
                <a:cs typeface="Antonio"/>
                <a:sym typeface="Antonio"/>
              </a:endParaRPr>
            </a:p>
          </p:txBody>
        </p:sp>
        <p:sp>
          <p:nvSpPr>
            <p:cNvPr id="305" name="Google Shape;2283;p26">
              <a:extLst>
                <a:ext uri="{FF2B5EF4-FFF2-40B4-BE49-F238E27FC236}">
                  <a16:creationId xmlns:a16="http://schemas.microsoft.com/office/drawing/2014/main" id="{5A04856B-0D35-1B47-BBA6-955DE028D3A6}"/>
                </a:ext>
              </a:extLst>
            </p:cNvPr>
            <p:cNvSpPr txBox="1"/>
            <p:nvPr/>
          </p:nvSpPr>
          <p:spPr>
            <a:xfrm>
              <a:off x="5086199" y="4027983"/>
              <a:ext cx="94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80" tIns="41580" rIns="41580" bIns="41580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273" b="1" kern="0" dirty="0">
                  <a:solidFill>
                    <a:srgbClr val="EBDBB9"/>
                  </a:solidFill>
                  <a:latin typeface="Montserrat" pitchFamily="2" charset="0"/>
                  <a:ea typeface="Antonio"/>
                  <a:cs typeface="Antonio"/>
                  <a:sym typeface="Antonio"/>
                </a:rPr>
                <a:t>19</a:t>
              </a:r>
              <a:r>
                <a:rPr lang="ru-RU" sz="1273" b="1" kern="0" dirty="0">
                  <a:solidFill>
                    <a:srgbClr val="EBDBB9"/>
                  </a:solidFill>
                  <a:latin typeface="Montserrat" pitchFamily="2" charset="0"/>
                  <a:ea typeface="Antonio"/>
                  <a:cs typeface="Antonio"/>
                  <a:sym typeface="Antonio"/>
                </a:rPr>
                <a:t>79</a:t>
              </a:r>
              <a:endParaRPr sz="1273" b="1" kern="0" dirty="0">
                <a:solidFill>
                  <a:srgbClr val="EBDBB9"/>
                </a:solidFill>
                <a:latin typeface="Montserrat" pitchFamily="2" charset="0"/>
                <a:ea typeface="Antonio"/>
                <a:cs typeface="Antonio"/>
                <a:sym typeface="Antonio"/>
              </a:endParaRPr>
            </a:p>
          </p:txBody>
        </p:sp>
      </p:grpSp>
      <p:sp>
        <p:nvSpPr>
          <p:cNvPr id="306" name="Google Shape;2284;p26">
            <a:extLst>
              <a:ext uri="{FF2B5EF4-FFF2-40B4-BE49-F238E27FC236}">
                <a16:creationId xmlns:a16="http://schemas.microsoft.com/office/drawing/2014/main" id="{1EEEC12A-B2E4-5943-B444-962F8489CD0E}"/>
              </a:ext>
            </a:extLst>
          </p:cNvPr>
          <p:cNvSpPr/>
          <p:nvPr/>
        </p:nvSpPr>
        <p:spPr>
          <a:xfrm>
            <a:off x="3306535" y="1457701"/>
            <a:ext cx="141886" cy="646566"/>
          </a:xfrm>
          <a:prstGeom prst="rect">
            <a:avLst/>
          </a:prstGeom>
          <a:solidFill>
            <a:srgbClr val="FF9E00"/>
          </a:solidFill>
          <a:ln>
            <a:noFill/>
          </a:ln>
        </p:spPr>
        <p:txBody>
          <a:bodyPr spcFirstLastPara="1" wrap="square" lIns="41580" tIns="41580" rIns="41580" bIns="41580" anchor="ctr" anchorCtr="0">
            <a:noAutofit/>
          </a:bodyPr>
          <a:lstStyle/>
          <a:p>
            <a:pPr algn="ctr" defTabSz="415869">
              <a:buClr>
                <a:srgbClr val="000000"/>
              </a:buClr>
              <a:defRPr/>
            </a:pPr>
            <a:endParaRPr sz="1092" kern="0">
              <a:solidFill>
                <a:srgbClr val="FFF6F0"/>
              </a:solidFill>
              <a:latin typeface="Montserrat" pitchFamily="2" charset="0"/>
              <a:ea typeface="Marcellus"/>
              <a:cs typeface="Marcellus"/>
              <a:sym typeface="Marcellus"/>
            </a:endParaRPr>
          </a:p>
        </p:txBody>
      </p:sp>
      <p:sp>
        <p:nvSpPr>
          <p:cNvPr id="307" name="Google Shape;2285;p26">
            <a:extLst>
              <a:ext uri="{FF2B5EF4-FFF2-40B4-BE49-F238E27FC236}">
                <a16:creationId xmlns:a16="http://schemas.microsoft.com/office/drawing/2014/main" id="{B9F7742F-B3C2-B64E-B674-785FDA981C8D}"/>
              </a:ext>
            </a:extLst>
          </p:cNvPr>
          <p:cNvSpPr/>
          <p:nvPr/>
        </p:nvSpPr>
        <p:spPr>
          <a:xfrm flipH="1">
            <a:off x="5882532" y="794027"/>
            <a:ext cx="141886" cy="646566"/>
          </a:xfrm>
          <a:prstGeom prst="rect">
            <a:avLst/>
          </a:prstGeom>
          <a:solidFill>
            <a:srgbClr val="EBDBB9"/>
          </a:solidFill>
          <a:ln>
            <a:noFill/>
          </a:ln>
        </p:spPr>
        <p:txBody>
          <a:bodyPr spcFirstLastPara="1" wrap="square" lIns="41580" tIns="41580" rIns="41580" bIns="41580" anchor="ctr" anchorCtr="0">
            <a:noAutofit/>
          </a:bodyPr>
          <a:lstStyle/>
          <a:p>
            <a:pPr algn="ctr" defTabSz="415869">
              <a:buClr>
                <a:srgbClr val="000000"/>
              </a:buClr>
              <a:defRPr/>
            </a:pPr>
            <a:endParaRPr sz="1092" kern="0">
              <a:solidFill>
                <a:srgbClr val="FFF6F0"/>
              </a:solidFill>
              <a:latin typeface="Montserrat" pitchFamily="2" charset="0"/>
              <a:ea typeface="Marcellus"/>
              <a:cs typeface="Marcellus"/>
              <a:sym typeface="Marcellus"/>
            </a:endParaRPr>
          </a:p>
        </p:txBody>
      </p:sp>
      <p:sp>
        <p:nvSpPr>
          <p:cNvPr id="308" name="Google Shape;2286;p26">
            <a:extLst>
              <a:ext uri="{FF2B5EF4-FFF2-40B4-BE49-F238E27FC236}">
                <a16:creationId xmlns:a16="http://schemas.microsoft.com/office/drawing/2014/main" id="{C38A3B53-4F87-B348-988A-A10EB20D8506}"/>
              </a:ext>
            </a:extLst>
          </p:cNvPr>
          <p:cNvSpPr/>
          <p:nvPr/>
        </p:nvSpPr>
        <p:spPr>
          <a:xfrm flipH="1">
            <a:off x="5882532" y="1879058"/>
            <a:ext cx="141886" cy="646566"/>
          </a:xfrm>
          <a:prstGeom prst="rect">
            <a:avLst/>
          </a:prstGeom>
          <a:solidFill>
            <a:srgbClr val="FF9E00"/>
          </a:solidFill>
          <a:ln>
            <a:noFill/>
          </a:ln>
        </p:spPr>
        <p:txBody>
          <a:bodyPr spcFirstLastPara="1" wrap="square" lIns="41580" tIns="41580" rIns="41580" bIns="41580" anchor="ctr" anchorCtr="0">
            <a:noAutofit/>
          </a:bodyPr>
          <a:lstStyle/>
          <a:p>
            <a:pPr algn="ctr" defTabSz="415869">
              <a:buClr>
                <a:srgbClr val="000000"/>
              </a:buClr>
              <a:defRPr/>
            </a:pPr>
            <a:endParaRPr sz="1092" kern="0">
              <a:solidFill>
                <a:srgbClr val="FFF6F0"/>
              </a:solidFill>
              <a:latin typeface="Montserrat" pitchFamily="2" charset="0"/>
              <a:ea typeface="Marcellus"/>
              <a:cs typeface="Marcellus"/>
              <a:sym typeface="Marcellus"/>
            </a:endParaRPr>
          </a:p>
        </p:txBody>
      </p:sp>
      <p:sp>
        <p:nvSpPr>
          <p:cNvPr id="309" name="Google Shape;2287;p26">
            <a:extLst>
              <a:ext uri="{FF2B5EF4-FFF2-40B4-BE49-F238E27FC236}">
                <a16:creationId xmlns:a16="http://schemas.microsoft.com/office/drawing/2014/main" id="{C0529B3C-969E-5343-9DAE-15C1700D89C1}"/>
              </a:ext>
            </a:extLst>
          </p:cNvPr>
          <p:cNvSpPr/>
          <p:nvPr/>
        </p:nvSpPr>
        <p:spPr>
          <a:xfrm flipH="1">
            <a:off x="5882532" y="2856910"/>
            <a:ext cx="141886" cy="646566"/>
          </a:xfrm>
          <a:prstGeom prst="rect">
            <a:avLst/>
          </a:prstGeom>
          <a:solidFill>
            <a:srgbClr val="EBDBB9"/>
          </a:solidFill>
          <a:ln>
            <a:noFill/>
          </a:ln>
        </p:spPr>
        <p:txBody>
          <a:bodyPr spcFirstLastPara="1" wrap="square" lIns="41580" tIns="41580" rIns="41580" bIns="41580" anchor="ctr" anchorCtr="0">
            <a:noAutofit/>
          </a:bodyPr>
          <a:lstStyle/>
          <a:p>
            <a:pPr algn="ctr" defTabSz="415869">
              <a:buClr>
                <a:srgbClr val="000000"/>
              </a:buClr>
              <a:defRPr/>
            </a:pPr>
            <a:endParaRPr sz="1092" kern="0">
              <a:solidFill>
                <a:srgbClr val="FFF6F0"/>
              </a:solidFill>
              <a:latin typeface="Montserrat" pitchFamily="2" charset="0"/>
              <a:ea typeface="Marcellus"/>
              <a:cs typeface="Marcellus"/>
              <a:sym typeface="Marcellus"/>
            </a:endParaRPr>
          </a:p>
        </p:txBody>
      </p:sp>
      <p:sp>
        <p:nvSpPr>
          <p:cNvPr id="310" name="Google Shape;2288;p26">
            <a:extLst>
              <a:ext uri="{FF2B5EF4-FFF2-40B4-BE49-F238E27FC236}">
                <a16:creationId xmlns:a16="http://schemas.microsoft.com/office/drawing/2014/main" id="{EC0A0217-258D-0546-A448-A6F679C10A7C}"/>
              </a:ext>
            </a:extLst>
          </p:cNvPr>
          <p:cNvSpPr/>
          <p:nvPr/>
        </p:nvSpPr>
        <p:spPr>
          <a:xfrm>
            <a:off x="3306535" y="436595"/>
            <a:ext cx="141886" cy="646566"/>
          </a:xfrm>
          <a:prstGeom prst="rect">
            <a:avLst/>
          </a:prstGeom>
          <a:solidFill>
            <a:srgbClr val="EBDBB9"/>
          </a:solidFill>
          <a:ln>
            <a:noFill/>
          </a:ln>
        </p:spPr>
        <p:txBody>
          <a:bodyPr spcFirstLastPara="1" wrap="square" lIns="41580" tIns="41580" rIns="41580" bIns="41580" anchor="ctr" anchorCtr="0">
            <a:noAutofit/>
          </a:bodyPr>
          <a:lstStyle/>
          <a:p>
            <a:pPr algn="ctr" defTabSz="415869">
              <a:buClr>
                <a:srgbClr val="000000"/>
              </a:buClr>
              <a:defRPr/>
            </a:pPr>
            <a:endParaRPr sz="1092" kern="0">
              <a:solidFill>
                <a:srgbClr val="FFF6F0"/>
              </a:solidFill>
              <a:latin typeface="Montserrat" pitchFamily="2" charset="0"/>
              <a:ea typeface="Marcellus"/>
              <a:cs typeface="Marcellus"/>
              <a:sym typeface="Marcellus"/>
            </a:endParaRPr>
          </a:p>
        </p:txBody>
      </p:sp>
      <p:sp>
        <p:nvSpPr>
          <p:cNvPr id="311" name="Google Shape;2289;p26">
            <a:extLst>
              <a:ext uri="{FF2B5EF4-FFF2-40B4-BE49-F238E27FC236}">
                <a16:creationId xmlns:a16="http://schemas.microsoft.com/office/drawing/2014/main" id="{3196C61E-7BE4-B949-8CBC-B52DC069A159}"/>
              </a:ext>
            </a:extLst>
          </p:cNvPr>
          <p:cNvSpPr/>
          <p:nvPr/>
        </p:nvSpPr>
        <p:spPr>
          <a:xfrm>
            <a:off x="3306535" y="2478806"/>
            <a:ext cx="141886" cy="646566"/>
          </a:xfrm>
          <a:prstGeom prst="rect">
            <a:avLst/>
          </a:prstGeom>
          <a:solidFill>
            <a:srgbClr val="EBDBB9"/>
          </a:solidFill>
          <a:ln>
            <a:noFill/>
          </a:ln>
        </p:spPr>
        <p:txBody>
          <a:bodyPr spcFirstLastPara="1" wrap="square" lIns="41580" tIns="41580" rIns="41580" bIns="41580" anchor="ctr" anchorCtr="0">
            <a:noAutofit/>
          </a:bodyPr>
          <a:lstStyle/>
          <a:p>
            <a:pPr algn="ctr" defTabSz="415869">
              <a:buClr>
                <a:srgbClr val="000000"/>
              </a:buClr>
              <a:defRPr/>
            </a:pPr>
            <a:endParaRPr sz="1092" kern="0">
              <a:solidFill>
                <a:srgbClr val="FFF6F0"/>
              </a:solidFill>
              <a:latin typeface="Montserrat" pitchFamily="2" charset="0"/>
              <a:ea typeface="Marcellus"/>
              <a:cs typeface="Marcellus"/>
              <a:sym typeface="Marcellus"/>
            </a:endParaRPr>
          </a:p>
        </p:txBody>
      </p:sp>
      <p:cxnSp>
        <p:nvCxnSpPr>
          <p:cNvPr id="312" name="Google Shape;2290;p26">
            <a:extLst>
              <a:ext uri="{FF2B5EF4-FFF2-40B4-BE49-F238E27FC236}">
                <a16:creationId xmlns:a16="http://schemas.microsoft.com/office/drawing/2014/main" id="{7D7A5AF8-37D0-0E47-A573-353E9CB8F135}"/>
              </a:ext>
            </a:extLst>
          </p:cNvPr>
          <p:cNvCxnSpPr>
            <a:stCxn id="285" idx="1"/>
          </p:cNvCxnSpPr>
          <p:nvPr/>
        </p:nvCxnSpPr>
        <p:spPr>
          <a:xfrm flipV="1">
            <a:off x="4235809" y="341315"/>
            <a:ext cx="427662" cy="42015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EBDBB9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13" name="Google Shape;2291;p26">
            <a:extLst>
              <a:ext uri="{FF2B5EF4-FFF2-40B4-BE49-F238E27FC236}">
                <a16:creationId xmlns:a16="http://schemas.microsoft.com/office/drawing/2014/main" id="{90B6E094-FD18-BD43-81D4-E25B3A64678F}"/>
              </a:ext>
            </a:extLst>
          </p:cNvPr>
          <p:cNvCxnSpPr>
            <a:stCxn id="293" idx="1"/>
          </p:cNvCxnSpPr>
          <p:nvPr/>
        </p:nvCxnSpPr>
        <p:spPr>
          <a:xfrm flipV="1">
            <a:off x="4235809" y="1461243"/>
            <a:ext cx="430670" cy="32085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EBDBB9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14" name="Google Shape;2292;p26">
            <a:extLst>
              <a:ext uri="{FF2B5EF4-FFF2-40B4-BE49-F238E27FC236}">
                <a16:creationId xmlns:a16="http://schemas.microsoft.com/office/drawing/2014/main" id="{1C31A875-F2F1-D74D-9CAC-51EDEA36122D}"/>
              </a:ext>
            </a:extLst>
          </p:cNvPr>
          <p:cNvCxnSpPr>
            <a:stCxn id="301" idx="1"/>
          </p:cNvCxnSpPr>
          <p:nvPr/>
        </p:nvCxnSpPr>
        <p:spPr>
          <a:xfrm flipV="1">
            <a:off x="4235809" y="2479285"/>
            <a:ext cx="430670" cy="32344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EBDBB9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15" name="Google Shape;2293;p26">
            <a:extLst>
              <a:ext uri="{FF2B5EF4-FFF2-40B4-BE49-F238E27FC236}">
                <a16:creationId xmlns:a16="http://schemas.microsoft.com/office/drawing/2014/main" id="{FB1958D0-8079-6A46-A0E9-AFFBC85748E4}"/>
              </a:ext>
            </a:extLst>
          </p:cNvPr>
          <p:cNvCxnSpPr>
            <a:stCxn id="305" idx="1"/>
          </p:cNvCxnSpPr>
          <p:nvPr/>
        </p:nvCxnSpPr>
        <p:spPr>
          <a:xfrm rot="10800000">
            <a:off x="4665475" y="2901788"/>
            <a:ext cx="429667" cy="27881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EBDBB9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16" name="Google Shape;2294;p26">
            <a:extLst>
              <a:ext uri="{FF2B5EF4-FFF2-40B4-BE49-F238E27FC236}">
                <a16:creationId xmlns:a16="http://schemas.microsoft.com/office/drawing/2014/main" id="{F14B1C92-50DD-5E44-8F11-AA8FE65FE3C9}"/>
              </a:ext>
            </a:extLst>
          </p:cNvPr>
          <p:cNvCxnSpPr>
            <a:stCxn id="297" idx="1"/>
          </p:cNvCxnSpPr>
          <p:nvPr/>
        </p:nvCxnSpPr>
        <p:spPr>
          <a:xfrm rot="10800000">
            <a:off x="4663470" y="1879775"/>
            <a:ext cx="431672" cy="32344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EBDBB9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17" name="Google Shape;2295;p26">
            <a:extLst>
              <a:ext uri="{FF2B5EF4-FFF2-40B4-BE49-F238E27FC236}">
                <a16:creationId xmlns:a16="http://schemas.microsoft.com/office/drawing/2014/main" id="{B81EC1C4-064D-714B-A64E-0DA8D28706E6}"/>
              </a:ext>
            </a:extLst>
          </p:cNvPr>
          <p:cNvCxnSpPr>
            <a:stCxn id="289" idx="1"/>
          </p:cNvCxnSpPr>
          <p:nvPr/>
        </p:nvCxnSpPr>
        <p:spPr>
          <a:xfrm rot="10800000">
            <a:off x="4665475" y="752848"/>
            <a:ext cx="429667" cy="36581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EBDBB9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19" name="Google Shape;2291;p26">
            <a:extLst>
              <a:ext uri="{FF2B5EF4-FFF2-40B4-BE49-F238E27FC236}">
                <a16:creationId xmlns:a16="http://schemas.microsoft.com/office/drawing/2014/main" id="{61C9BA3E-6DD3-1446-9360-942EA4D958D4}"/>
              </a:ext>
            </a:extLst>
          </p:cNvPr>
          <p:cNvCxnSpPr/>
          <p:nvPr/>
        </p:nvCxnSpPr>
        <p:spPr>
          <a:xfrm flipV="1">
            <a:off x="4235809" y="3544550"/>
            <a:ext cx="430670" cy="32085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EBDBB9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22" name="Google Shape;2294;p26">
            <a:extLst>
              <a:ext uri="{FF2B5EF4-FFF2-40B4-BE49-F238E27FC236}">
                <a16:creationId xmlns:a16="http://schemas.microsoft.com/office/drawing/2014/main" id="{FBC26DA4-A98D-B046-AD1F-B9813B850F8F}"/>
              </a:ext>
            </a:extLst>
          </p:cNvPr>
          <p:cNvCxnSpPr/>
          <p:nvPr/>
        </p:nvCxnSpPr>
        <p:spPr>
          <a:xfrm rot="10800000">
            <a:off x="4663470" y="3767875"/>
            <a:ext cx="431672" cy="32344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EBDBB9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24" name="Google Shape;2277;p26">
            <a:extLst>
              <a:ext uri="{FF2B5EF4-FFF2-40B4-BE49-F238E27FC236}">
                <a16:creationId xmlns:a16="http://schemas.microsoft.com/office/drawing/2014/main" id="{F608082C-295F-B847-A9D2-C53C09B3A581}"/>
              </a:ext>
            </a:extLst>
          </p:cNvPr>
          <p:cNvSpPr txBox="1"/>
          <p:nvPr/>
        </p:nvSpPr>
        <p:spPr>
          <a:xfrm flipH="1">
            <a:off x="1002451" y="3992937"/>
            <a:ext cx="2391662" cy="4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80" tIns="41580" rIns="41580" bIns="4158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ru-RU" sz="819" kern="0" dirty="0">
                <a:latin typeface="Montserrat" pitchFamily="2" charset="0"/>
                <a:ea typeface="Barlow"/>
                <a:cs typeface="Barlow"/>
                <a:sym typeface="Barlow"/>
              </a:rPr>
              <a:t>Положение о педагогическом классе, особые условия поступления</a:t>
            </a:r>
          </a:p>
          <a:p>
            <a:pPr algn="r">
              <a:buClr>
                <a:srgbClr val="000000"/>
              </a:buClr>
              <a:buFont typeface="Arial"/>
              <a:buNone/>
            </a:pPr>
            <a:r>
              <a:rPr lang="ru-RU" sz="819" kern="0" dirty="0">
                <a:latin typeface="Montserrat" pitchFamily="2" charset="0"/>
                <a:ea typeface="Barlow"/>
                <a:cs typeface="Barlow"/>
                <a:sym typeface="Barlow"/>
              </a:rPr>
              <a:t>в педагогические вузы</a:t>
            </a:r>
          </a:p>
        </p:txBody>
      </p:sp>
      <p:sp>
        <p:nvSpPr>
          <p:cNvPr id="325" name="Google Shape;2278;p26">
            <a:extLst>
              <a:ext uri="{FF2B5EF4-FFF2-40B4-BE49-F238E27FC236}">
                <a16:creationId xmlns:a16="http://schemas.microsoft.com/office/drawing/2014/main" id="{0FB04367-36F4-B644-AADD-DE9A60B26CBB}"/>
              </a:ext>
            </a:extLst>
          </p:cNvPr>
          <p:cNvSpPr txBox="1"/>
          <p:nvPr/>
        </p:nvSpPr>
        <p:spPr>
          <a:xfrm flipH="1">
            <a:off x="1528548" y="3501177"/>
            <a:ext cx="1865567" cy="43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80" tIns="41580" rIns="41580" bIns="41580" anchor="t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ru-RU" sz="1273" b="1" kern="0" dirty="0">
                <a:solidFill>
                  <a:srgbClr val="FF9E00"/>
                </a:solidFill>
                <a:latin typeface="Montserrat" pitchFamily="2" charset="0"/>
                <a:ea typeface="Antonio"/>
                <a:cs typeface="Antonio"/>
                <a:sym typeface="Antonio"/>
              </a:rPr>
              <a:t>7 этап</a:t>
            </a:r>
            <a:endParaRPr sz="1273" b="1" kern="0" dirty="0">
              <a:solidFill>
                <a:srgbClr val="FF9E00"/>
              </a:solidFill>
              <a:latin typeface="Montserrat" pitchFamily="2" charset="0"/>
              <a:ea typeface="Antonio"/>
              <a:cs typeface="Antonio"/>
              <a:sym typeface="Antonio"/>
            </a:endParaRPr>
          </a:p>
        </p:txBody>
      </p:sp>
      <p:sp>
        <p:nvSpPr>
          <p:cNvPr id="326" name="Google Shape;2279;p26">
            <a:extLst>
              <a:ext uri="{FF2B5EF4-FFF2-40B4-BE49-F238E27FC236}">
                <a16:creationId xmlns:a16="http://schemas.microsoft.com/office/drawing/2014/main" id="{8366A80C-1411-EC48-9A75-1C540037DBC7}"/>
              </a:ext>
            </a:extLst>
          </p:cNvPr>
          <p:cNvSpPr txBox="1"/>
          <p:nvPr/>
        </p:nvSpPr>
        <p:spPr>
          <a:xfrm flipH="1">
            <a:off x="3535801" y="3911703"/>
            <a:ext cx="787389" cy="43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80" tIns="41580" rIns="41580" bIns="4158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273" b="1" kern="0" dirty="0">
                <a:solidFill>
                  <a:srgbClr val="EBDBB9"/>
                </a:solidFill>
                <a:latin typeface="Montserrat" pitchFamily="2" charset="0"/>
                <a:ea typeface="Antonio"/>
                <a:cs typeface="Antonio"/>
                <a:sym typeface="Antonio"/>
              </a:rPr>
              <a:t>1989</a:t>
            </a:r>
          </a:p>
        </p:txBody>
      </p:sp>
      <p:sp>
        <p:nvSpPr>
          <p:cNvPr id="327" name="Google Shape;2289;p26">
            <a:extLst>
              <a:ext uri="{FF2B5EF4-FFF2-40B4-BE49-F238E27FC236}">
                <a16:creationId xmlns:a16="http://schemas.microsoft.com/office/drawing/2014/main" id="{C84CD0FB-61CA-C045-87C2-E8F36A3D11E5}"/>
              </a:ext>
            </a:extLst>
          </p:cNvPr>
          <p:cNvSpPr/>
          <p:nvPr/>
        </p:nvSpPr>
        <p:spPr>
          <a:xfrm>
            <a:off x="3393915" y="3803517"/>
            <a:ext cx="141886" cy="646566"/>
          </a:xfrm>
          <a:prstGeom prst="rect">
            <a:avLst/>
          </a:prstGeom>
          <a:solidFill>
            <a:srgbClr val="EBDBB9"/>
          </a:solidFill>
          <a:ln>
            <a:noFill/>
          </a:ln>
        </p:spPr>
        <p:txBody>
          <a:bodyPr spcFirstLastPara="1" wrap="square" lIns="41580" tIns="41580" rIns="41580" bIns="41580" anchor="ctr" anchorCtr="0">
            <a:noAutofit/>
          </a:bodyPr>
          <a:lstStyle/>
          <a:p>
            <a:pPr algn="ctr" defTabSz="415869">
              <a:buClr>
                <a:srgbClr val="000000"/>
              </a:buClr>
              <a:defRPr/>
            </a:pPr>
            <a:endParaRPr sz="1092" kern="0">
              <a:solidFill>
                <a:srgbClr val="FFF6F0"/>
              </a:solidFill>
              <a:latin typeface="Montserrat" pitchFamily="2" charset="0"/>
              <a:ea typeface="Marcellus"/>
              <a:cs typeface="Marcellus"/>
              <a:sym typeface="Marcellus"/>
            </a:endParaRPr>
          </a:p>
        </p:txBody>
      </p:sp>
      <p:grpSp>
        <p:nvGrpSpPr>
          <p:cNvPr id="328" name="Google Shape;2280;p26">
            <a:extLst>
              <a:ext uri="{FF2B5EF4-FFF2-40B4-BE49-F238E27FC236}">
                <a16:creationId xmlns:a16="http://schemas.microsoft.com/office/drawing/2014/main" id="{E4E373FF-89D9-7945-A5E6-1F2CDAF870D9}"/>
              </a:ext>
            </a:extLst>
          </p:cNvPr>
          <p:cNvGrpSpPr/>
          <p:nvPr/>
        </p:nvGrpSpPr>
        <p:grpSpPr>
          <a:xfrm>
            <a:off x="5095141" y="3561799"/>
            <a:ext cx="2794662" cy="968841"/>
            <a:chOff x="5086199" y="3647213"/>
            <a:chExt cx="3344487" cy="898615"/>
          </a:xfrm>
        </p:grpSpPr>
        <p:sp>
          <p:nvSpPr>
            <p:cNvPr id="329" name="Google Shape;2281;p26">
              <a:extLst>
                <a:ext uri="{FF2B5EF4-FFF2-40B4-BE49-F238E27FC236}">
                  <a16:creationId xmlns:a16="http://schemas.microsoft.com/office/drawing/2014/main" id="{9C42D49E-3C12-7742-B008-2E11DD3DC5C5}"/>
                </a:ext>
              </a:extLst>
            </p:cNvPr>
            <p:cNvSpPr txBox="1"/>
            <p:nvPr/>
          </p:nvSpPr>
          <p:spPr>
            <a:xfrm>
              <a:off x="6198086" y="4103328"/>
              <a:ext cx="2232600" cy="44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80" tIns="41580" rIns="41580" bIns="41580" anchor="ctr" anchorCtr="0">
              <a:noAutofit/>
            </a:bodyPr>
            <a:lstStyle/>
            <a:p>
              <a:pPr>
                <a:spcAft>
                  <a:spcPts val="728"/>
                </a:spcAft>
                <a:buClr>
                  <a:srgbClr val="000000"/>
                </a:buClr>
              </a:pPr>
              <a:r>
                <a:rPr lang="ru-RU" sz="819" kern="0" dirty="0">
                  <a:latin typeface="Montserrat" pitchFamily="2" charset="0"/>
                  <a:ea typeface="Barlow"/>
                  <a:cs typeface="Barlow"/>
                  <a:sym typeface="Barlow"/>
                </a:rPr>
                <a:t>Введение базисного учебного плана, отсутствие педагогического профиля в школах Реализация частных инициатив вузов и школ</a:t>
              </a:r>
            </a:p>
          </p:txBody>
        </p:sp>
        <p:sp>
          <p:nvSpPr>
            <p:cNvPr id="330" name="Google Shape;2282;p26">
              <a:extLst>
                <a:ext uri="{FF2B5EF4-FFF2-40B4-BE49-F238E27FC236}">
                  <a16:creationId xmlns:a16="http://schemas.microsoft.com/office/drawing/2014/main" id="{67B92AF2-7A22-3745-AEF5-6CB1E94B32A1}"/>
                </a:ext>
              </a:extLst>
            </p:cNvPr>
            <p:cNvSpPr txBox="1"/>
            <p:nvPr/>
          </p:nvSpPr>
          <p:spPr>
            <a:xfrm>
              <a:off x="6198085" y="3647213"/>
              <a:ext cx="2232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80" tIns="41580" rIns="41580" bIns="4158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ru-RU" sz="1273" b="1" kern="0" dirty="0">
                  <a:solidFill>
                    <a:srgbClr val="FF9E00"/>
                  </a:solidFill>
                  <a:latin typeface="Montserrat" pitchFamily="2" charset="0"/>
                  <a:ea typeface="Antonio"/>
                  <a:cs typeface="Antonio"/>
                  <a:sym typeface="Antonio"/>
                </a:rPr>
                <a:t>8 этап</a:t>
              </a:r>
              <a:endParaRPr sz="1273" b="1" kern="0" dirty="0">
                <a:solidFill>
                  <a:srgbClr val="FF9E00"/>
                </a:solidFill>
                <a:latin typeface="Montserrat" pitchFamily="2" charset="0"/>
                <a:ea typeface="Antonio"/>
                <a:cs typeface="Antonio"/>
                <a:sym typeface="Antonio"/>
              </a:endParaRPr>
            </a:p>
          </p:txBody>
        </p:sp>
        <p:sp>
          <p:nvSpPr>
            <p:cNvPr id="331" name="Google Shape;2283;p26">
              <a:extLst>
                <a:ext uri="{FF2B5EF4-FFF2-40B4-BE49-F238E27FC236}">
                  <a16:creationId xmlns:a16="http://schemas.microsoft.com/office/drawing/2014/main" id="{9FE6A971-3CDB-6D4B-963A-DA93F085A96C}"/>
                </a:ext>
              </a:extLst>
            </p:cNvPr>
            <p:cNvSpPr txBox="1"/>
            <p:nvPr/>
          </p:nvSpPr>
          <p:spPr>
            <a:xfrm>
              <a:off x="5086199" y="4027983"/>
              <a:ext cx="942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580" tIns="41580" rIns="41580" bIns="41580" anchor="t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ru-RU" sz="1273" b="1" kern="0" dirty="0">
                  <a:solidFill>
                    <a:srgbClr val="EBDBB9"/>
                  </a:solidFill>
                  <a:latin typeface="Montserrat" pitchFamily="2" charset="0"/>
                  <a:ea typeface="Antonio"/>
                  <a:cs typeface="Antonio"/>
                  <a:sym typeface="Antonio"/>
                </a:rPr>
                <a:t>2004</a:t>
              </a:r>
              <a:endParaRPr sz="1273" b="1" kern="0" dirty="0">
                <a:solidFill>
                  <a:srgbClr val="EBDBB9"/>
                </a:solidFill>
                <a:latin typeface="Montserrat" pitchFamily="2" charset="0"/>
                <a:ea typeface="Antonio"/>
                <a:cs typeface="Antonio"/>
                <a:sym typeface="Antonio"/>
              </a:endParaRPr>
            </a:p>
          </p:txBody>
        </p:sp>
      </p:grpSp>
      <p:sp>
        <p:nvSpPr>
          <p:cNvPr id="332" name="Google Shape;2287;p26">
            <a:extLst>
              <a:ext uri="{FF2B5EF4-FFF2-40B4-BE49-F238E27FC236}">
                <a16:creationId xmlns:a16="http://schemas.microsoft.com/office/drawing/2014/main" id="{9FCE78AF-96C9-E142-91D9-C42A56CF3CCA}"/>
              </a:ext>
            </a:extLst>
          </p:cNvPr>
          <p:cNvSpPr/>
          <p:nvPr/>
        </p:nvSpPr>
        <p:spPr>
          <a:xfrm flipH="1">
            <a:off x="5882530" y="3864377"/>
            <a:ext cx="141886" cy="646566"/>
          </a:xfrm>
          <a:prstGeom prst="rect">
            <a:avLst/>
          </a:prstGeom>
          <a:solidFill>
            <a:srgbClr val="EBDBB9"/>
          </a:solidFill>
          <a:ln>
            <a:noFill/>
          </a:ln>
        </p:spPr>
        <p:txBody>
          <a:bodyPr spcFirstLastPara="1" wrap="square" lIns="41580" tIns="41580" rIns="41580" bIns="41580" anchor="ctr" anchorCtr="0">
            <a:noAutofit/>
          </a:bodyPr>
          <a:lstStyle/>
          <a:p>
            <a:pPr algn="ctr" defTabSz="415869">
              <a:buClr>
                <a:srgbClr val="000000"/>
              </a:buClr>
              <a:defRPr/>
            </a:pPr>
            <a:endParaRPr sz="1092" kern="0">
              <a:solidFill>
                <a:srgbClr val="FFF6F0"/>
              </a:solidFill>
              <a:latin typeface="Montserrat" pitchFamily="2" charset="0"/>
              <a:ea typeface="Marcellus"/>
              <a:cs typeface="Marcellus"/>
              <a:sym typeface="Marcellus"/>
            </a:endParaRPr>
          </a:p>
        </p:txBody>
      </p:sp>
      <p:sp>
        <p:nvSpPr>
          <p:cNvPr id="335" name="Google Shape;2279;p26">
            <a:extLst>
              <a:ext uri="{FF2B5EF4-FFF2-40B4-BE49-F238E27FC236}">
                <a16:creationId xmlns:a16="http://schemas.microsoft.com/office/drawing/2014/main" id="{83CB5521-EA1A-8A47-B5CA-D52F83862E5E}"/>
              </a:ext>
            </a:extLst>
          </p:cNvPr>
          <p:cNvSpPr txBox="1"/>
          <p:nvPr/>
        </p:nvSpPr>
        <p:spPr>
          <a:xfrm flipH="1">
            <a:off x="2912841" y="4582944"/>
            <a:ext cx="787389" cy="43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80" tIns="41580" rIns="41580" bIns="4158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273" b="1" kern="0" dirty="0">
                <a:solidFill>
                  <a:srgbClr val="EBDBB9"/>
                </a:solidFill>
                <a:latin typeface="Montserrat" pitchFamily="2" charset="0"/>
                <a:ea typeface="Antonio"/>
                <a:cs typeface="Antonio"/>
                <a:sym typeface="Antonio"/>
              </a:rPr>
              <a:t>2020-2021</a:t>
            </a:r>
          </a:p>
        </p:txBody>
      </p:sp>
      <p:sp>
        <p:nvSpPr>
          <p:cNvPr id="336" name="Google Shape;2277;p26">
            <a:extLst>
              <a:ext uri="{FF2B5EF4-FFF2-40B4-BE49-F238E27FC236}">
                <a16:creationId xmlns:a16="http://schemas.microsoft.com/office/drawing/2014/main" id="{F82DE1B2-FE07-BB47-9FC2-42F4F9303E36}"/>
              </a:ext>
            </a:extLst>
          </p:cNvPr>
          <p:cNvSpPr txBox="1"/>
          <p:nvPr/>
        </p:nvSpPr>
        <p:spPr>
          <a:xfrm flipH="1">
            <a:off x="3292188" y="4636117"/>
            <a:ext cx="4169189" cy="4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80" tIns="41580" rIns="41580" bIns="41580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ru-RU" sz="819" kern="0" dirty="0">
                <a:latin typeface="Montserrat" pitchFamily="2" charset="0"/>
                <a:ea typeface="Barlow"/>
                <a:cs typeface="Barlow"/>
                <a:sym typeface="Barlow"/>
              </a:rPr>
              <a:t>Положение о педагогическом классе, особые условия поступления</a:t>
            </a:r>
          </a:p>
          <a:p>
            <a:pPr algn="r">
              <a:buClr>
                <a:srgbClr val="000000"/>
              </a:buClr>
              <a:buFont typeface="Arial"/>
              <a:buNone/>
            </a:pPr>
            <a:r>
              <a:rPr lang="ru-RU" sz="819" kern="0" dirty="0">
                <a:latin typeface="Montserrat" pitchFamily="2" charset="0"/>
                <a:ea typeface="Barlow"/>
                <a:cs typeface="Barlow"/>
                <a:sym typeface="Barlow"/>
              </a:rPr>
              <a:t>в педагогические вузы</a:t>
            </a:r>
          </a:p>
        </p:txBody>
      </p:sp>
      <p:cxnSp>
        <p:nvCxnSpPr>
          <p:cNvPr id="13320" name="Прямая со стрелкой 13319">
            <a:extLst>
              <a:ext uri="{FF2B5EF4-FFF2-40B4-BE49-F238E27FC236}">
                <a16:creationId xmlns:a16="http://schemas.microsoft.com/office/drawing/2014/main" id="{17FC2C5F-B560-0E41-B16B-B170D1FBFD35}"/>
              </a:ext>
            </a:extLst>
          </p:cNvPr>
          <p:cNvCxnSpPr>
            <a:cxnSpLocks/>
          </p:cNvCxnSpPr>
          <p:nvPr/>
        </p:nvCxnSpPr>
        <p:spPr>
          <a:xfrm flipH="1">
            <a:off x="4666480" y="4403801"/>
            <a:ext cx="0" cy="171693"/>
          </a:xfrm>
          <a:prstGeom prst="straightConnector1">
            <a:avLst/>
          </a:prstGeom>
          <a:ln>
            <a:solidFill>
              <a:srgbClr val="5246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TextBox 349">
            <a:extLst>
              <a:ext uri="{FF2B5EF4-FFF2-40B4-BE49-F238E27FC236}">
                <a16:creationId xmlns:a16="http://schemas.microsoft.com/office/drawing/2014/main" id="{DDDA74BA-01BF-F94B-BB4A-1D8F690DCAE6}"/>
              </a:ext>
            </a:extLst>
          </p:cNvPr>
          <p:cNvSpPr txBox="1"/>
          <p:nvPr/>
        </p:nvSpPr>
        <p:spPr>
          <a:xfrm>
            <a:off x="4922270" y="162327"/>
            <a:ext cx="3960605" cy="428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92" b="1" dirty="0">
                <a:latin typeface="Montserrat ExtraBold" pitchFamily="2" charset="0"/>
              </a:rPr>
              <a:t>История</a:t>
            </a:r>
            <a:r>
              <a:rPr lang="ru-RU" sz="1092" b="1" spc="-61" dirty="0">
                <a:latin typeface="Montserrat ExtraBold" pitchFamily="2" charset="0"/>
              </a:rPr>
              <a:t> </a:t>
            </a:r>
            <a:r>
              <a:rPr lang="ru-RU" sz="1092" b="1" dirty="0">
                <a:latin typeface="Montserrat ExtraBold" pitchFamily="2" charset="0"/>
              </a:rPr>
              <a:t>педагогической</a:t>
            </a:r>
            <a:r>
              <a:rPr lang="ru-RU" sz="1092" b="1" spc="-64" dirty="0">
                <a:latin typeface="Montserrat ExtraBold" pitchFamily="2" charset="0"/>
              </a:rPr>
              <a:t> </a:t>
            </a:r>
            <a:r>
              <a:rPr lang="ru-RU" sz="1092" b="1" spc="-7" dirty="0">
                <a:latin typeface="Montserrat ExtraBold" pitchFamily="2" charset="0"/>
              </a:rPr>
              <a:t>подготовки</a:t>
            </a:r>
            <a:r>
              <a:rPr lang="ru-RU" sz="1092" b="1" spc="-64" dirty="0">
                <a:latin typeface="Montserrat ExtraBold" pitchFamily="2" charset="0"/>
              </a:rPr>
              <a:t> </a:t>
            </a:r>
            <a:r>
              <a:rPr lang="ru-RU" sz="1092" b="1" spc="-7" dirty="0">
                <a:latin typeface="Montserrat ExtraBold" pitchFamily="2" charset="0"/>
              </a:rPr>
              <a:t>школьников</a:t>
            </a:r>
            <a:endParaRPr lang="ru-RU" sz="1092" b="1" dirty="0">
              <a:latin typeface="Montserrat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BC1FAC7-584B-AC20-3DCB-3D78D544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233452-5F56-EC24-1326-D13EA1B69C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300" y="307516"/>
            <a:ext cx="7944172" cy="447924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158459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43C1E4A-9DFA-2517-EE47-4CDB2C9C3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0647AB-E24F-B8A6-A767-E93AF1A084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171" y="483518"/>
            <a:ext cx="8222317" cy="434415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61798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B1671E-6DAB-DC4B-A41C-B8FB379070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67" y="0"/>
            <a:ext cx="9146246" cy="5142581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D4BA66E-DE7E-4C12-61DA-13E18A9E6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652722"/>
              </p:ext>
            </p:extLst>
          </p:nvPr>
        </p:nvGraphicFramePr>
        <p:xfrm>
          <a:off x="321" y="636931"/>
          <a:ext cx="9143358" cy="490714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552260">
                  <a:extLst>
                    <a:ext uri="{9D8B030D-6E8A-4147-A177-3AD203B41FA5}">
                      <a16:colId xmlns:a16="http://schemas.microsoft.com/office/drawing/2014/main" val="3698628796"/>
                    </a:ext>
                  </a:extLst>
                </a:gridCol>
                <a:gridCol w="6591098">
                  <a:extLst>
                    <a:ext uri="{9D8B030D-6E8A-4147-A177-3AD203B41FA5}">
                      <a16:colId xmlns:a16="http://schemas.microsoft.com/office/drawing/2014/main" val="302829695"/>
                    </a:ext>
                  </a:extLst>
                </a:gridCol>
              </a:tblGrid>
              <a:tr h="415870">
                <a:tc>
                  <a:txBody>
                    <a:bodyPr/>
                    <a:lstStyle/>
                    <a:p>
                      <a:pPr marL="180000" algn="r"/>
                      <a:r>
                        <a:rPr lang="ru-RU" sz="1400" b="1" i="0" dirty="0">
                          <a:effectLst/>
                          <a:latin typeface="Akrobat ExtraBold" pitchFamily="2" charset="0"/>
                        </a:rPr>
                        <a:t>Май  2022 года</a:t>
                      </a:r>
                      <a:endParaRPr lang="ru-RU" sz="1400" b="1" i="0" dirty="0">
                        <a:effectLst/>
                        <a:latin typeface="Akrobat ExtraBold" pitchFamily="2" charset="0"/>
                        <a:ea typeface="Times New Roman" panose="02020603050405020304" pitchFamily="18" charset="0"/>
                      </a:endParaRPr>
                    </a:p>
                  </a:txBody>
                  <a:tcPr marL="39264" marR="3926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ru-RU" sz="1400" b="1" i="0" dirty="0">
                          <a:effectLst/>
                          <a:latin typeface="Akrobat ExtraBold" pitchFamily="2" charset="0"/>
                        </a:rPr>
                        <a:t>Старт проекта «Новый педагогический класс» в ИФМК КФУ</a:t>
                      </a:r>
                      <a:br>
                        <a:rPr lang="ru-RU" sz="1400" b="1" i="0" dirty="0">
                          <a:effectLst/>
                          <a:latin typeface="Akrobat ExtraBold" pitchFamily="2" charset="0"/>
                        </a:rPr>
                      </a:br>
                      <a:endParaRPr lang="ru-RU" sz="1400" b="1" i="0" dirty="0">
                        <a:effectLst/>
                        <a:latin typeface="Akrobat ExtraBold" pitchFamily="2" charset="0"/>
                      </a:endParaRPr>
                    </a:p>
                  </a:txBody>
                  <a:tcPr marL="39264" marR="392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020480"/>
                  </a:ext>
                </a:extLst>
              </a:tr>
              <a:tr h="415870">
                <a:tc>
                  <a:txBody>
                    <a:bodyPr/>
                    <a:lstStyle/>
                    <a:p>
                      <a:pPr marL="180000" algn="r"/>
                      <a:r>
                        <a:rPr lang="ru-RU" sz="1400" b="1" i="0" dirty="0">
                          <a:effectLst/>
                          <a:latin typeface="Akrobat ExtraBold" pitchFamily="2" charset="0"/>
                        </a:rPr>
                        <a:t>Июнь – август 2022 г.</a:t>
                      </a:r>
                      <a:endParaRPr lang="ru-RU" sz="1400" b="1" i="0" dirty="0">
                        <a:effectLst/>
                        <a:latin typeface="Akrobat ExtraBold" pitchFamily="2" charset="0"/>
                        <a:ea typeface="Times New Roman" panose="02020603050405020304" pitchFamily="18" charset="0"/>
                      </a:endParaRPr>
                    </a:p>
                  </a:txBody>
                  <a:tcPr marL="39264" marR="3926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ru-RU" sz="1400" b="1" i="0" dirty="0">
                          <a:effectLst/>
                          <a:latin typeface="Akrobat ExtraBold" pitchFamily="2" charset="0"/>
                        </a:rPr>
                        <a:t>Заключение сетевых договоров с образовательными организациями, разработка и согласование программы «Введение в педагогическую профессию» </a:t>
                      </a:r>
                      <a:endParaRPr lang="ru-RU" sz="1400" b="1" i="0" dirty="0">
                        <a:effectLst/>
                        <a:latin typeface="Akrobat ExtraBold" pitchFamily="2" charset="0"/>
                        <a:ea typeface="Times New Roman" panose="02020603050405020304" pitchFamily="18" charset="0"/>
                      </a:endParaRPr>
                    </a:p>
                  </a:txBody>
                  <a:tcPr marL="39264" marR="392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38366964"/>
                  </a:ext>
                </a:extLst>
              </a:tr>
              <a:tr h="320018">
                <a:tc>
                  <a:txBody>
                    <a:bodyPr/>
                    <a:lstStyle/>
                    <a:p>
                      <a:pPr marL="180000" algn="r"/>
                      <a:r>
                        <a:rPr lang="ru-RU" sz="1400" b="1" i="0" dirty="0">
                          <a:effectLst/>
                          <a:latin typeface="Akrobat ExtraBold" pitchFamily="2" charset="0"/>
                        </a:rPr>
                        <a:t>24 сентября 2022 г.</a:t>
                      </a:r>
                      <a:endParaRPr lang="ru-RU" sz="1400" b="1" i="0" dirty="0">
                        <a:effectLst/>
                        <a:latin typeface="Akrobat ExtraBold" pitchFamily="2" charset="0"/>
                        <a:ea typeface="Times New Roman" panose="02020603050405020304" pitchFamily="18" charset="0"/>
                      </a:endParaRPr>
                    </a:p>
                  </a:txBody>
                  <a:tcPr marL="39264" marR="3926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ru-RU" sz="1400" b="1" i="0" dirty="0">
                          <a:effectLst/>
                          <a:latin typeface="Akrobat ExtraBold" pitchFamily="2" charset="0"/>
                        </a:rPr>
                        <a:t>Слет педагогических классов города Казани – старт учебного года</a:t>
                      </a:r>
                    </a:p>
                  </a:txBody>
                  <a:tcPr marL="39264" marR="392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125583"/>
                  </a:ext>
                </a:extLst>
              </a:tr>
              <a:tr h="442815">
                <a:tc>
                  <a:txBody>
                    <a:bodyPr/>
                    <a:lstStyle/>
                    <a:p>
                      <a:pPr marL="180000" algn="r"/>
                      <a:r>
                        <a:rPr lang="ru-RU" sz="1400" b="1" i="0" dirty="0">
                          <a:effectLst/>
                          <a:latin typeface="Akrobat ExtraBold" pitchFamily="2" charset="0"/>
                        </a:rPr>
                        <a:t>26 ноября 2022 г.</a:t>
                      </a:r>
                      <a:endParaRPr lang="ru-RU" sz="1400" b="1" i="0" dirty="0">
                        <a:effectLst/>
                        <a:latin typeface="Akrobat ExtraBold" pitchFamily="2" charset="0"/>
                        <a:ea typeface="Times New Roman" panose="02020603050405020304" pitchFamily="18" charset="0"/>
                      </a:endParaRPr>
                    </a:p>
                  </a:txBody>
                  <a:tcPr marL="39264" marR="3926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ru-RU" sz="1400" b="1" i="0" dirty="0">
                          <a:effectLst/>
                          <a:latin typeface="Akrobat ExtraBold" pitchFamily="2" charset="0"/>
                        </a:rPr>
                        <a:t>Форсайт для школьников «Учитель – профессия будущего!», объединивший 250 учащихся педагогических классов Республики Татарстан  (проект поддержан грантом Росмолодежи) </a:t>
                      </a:r>
                      <a:endParaRPr lang="ru-RU" sz="1400" b="1" i="0" dirty="0">
                        <a:effectLst/>
                        <a:latin typeface="Akrobat ExtraBold" pitchFamily="2" charset="0"/>
                        <a:ea typeface="Times New Roman" panose="02020603050405020304" pitchFamily="18" charset="0"/>
                      </a:endParaRPr>
                    </a:p>
                  </a:txBody>
                  <a:tcPr marL="39264" marR="392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44370599"/>
                  </a:ext>
                </a:extLst>
              </a:tr>
              <a:tr h="415870">
                <a:tc>
                  <a:txBody>
                    <a:bodyPr/>
                    <a:lstStyle/>
                    <a:p>
                      <a:pPr marL="180000" algn="r"/>
                      <a:r>
                        <a:rPr lang="ru-RU" sz="1400" b="1" i="0" dirty="0">
                          <a:effectLst/>
                          <a:latin typeface="Akrobat ExtraBold" pitchFamily="2" charset="0"/>
                        </a:rPr>
                        <a:t>22 образовательные организации г. Казани</a:t>
                      </a:r>
                      <a:endParaRPr lang="ru-RU" sz="1400" b="1" i="0" dirty="0">
                        <a:effectLst/>
                        <a:latin typeface="Akrobat ExtraBold" pitchFamily="2" charset="0"/>
                        <a:ea typeface="Times New Roman" panose="02020603050405020304" pitchFamily="18" charset="0"/>
                      </a:endParaRPr>
                    </a:p>
                  </a:txBody>
                  <a:tcPr marL="39264" marR="3926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ru-RU" sz="1400" b="1" i="0" dirty="0">
                          <a:effectLst/>
                          <a:latin typeface="Akrobat ExtraBold" pitchFamily="2" charset="0"/>
                        </a:rPr>
                        <a:t>ИФМК КФУ является наставником проекта «Новый педагогический класс»</a:t>
                      </a:r>
                    </a:p>
                  </a:txBody>
                  <a:tcPr marL="39264" marR="392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854524"/>
                  </a:ext>
                </a:extLst>
              </a:tr>
              <a:tr h="480026">
                <a:tc>
                  <a:txBody>
                    <a:bodyPr/>
                    <a:lstStyle/>
                    <a:p>
                      <a:pPr marL="180000" algn="r"/>
                      <a:r>
                        <a:rPr lang="ru-RU" sz="1400" b="1" i="0" dirty="0">
                          <a:effectLst/>
                          <a:latin typeface="Akrobat ExtraBold" pitchFamily="2" charset="0"/>
                        </a:rPr>
                        <a:t>4 образовательные организации муниципальных районов г. Казани</a:t>
                      </a:r>
                      <a:endParaRPr lang="ru-RU" sz="1400" b="1" i="0" dirty="0">
                        <a:effectLst/>
                        <a:latin typeface="Akrobat ExtraBold" pitchFamily="2" charset="0"/>
                        <a:ea typeface="Times New Roman" panose="02020603050405020304" pitchFamily="18" charset="0"/>
                      </a:endParaRPr>
                    </a:p>
                  </a:txBody>
                  <a:tcPr marL="39264" marR="3926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ru-RU" sz="1400" b="1" i="0" dirty="0">
                          <a:effectLst/>
                          <a:latin typeface="Akrobat ExtraBold" pitchFamily="2" charset="0"/>
                        </a:rPr>
                        <a:t>ИФМК КФУ является наставником проекта «Новый педагогический класс» </a:t>
                      </a:r>
                      <a:endParaRPr lang="ru-RU" sz="1400" b="1" i="0" dirty="0">
                        <a:effectLst/>
                        <a:latin typeface="Akrobat ExtraBold" pitchFamily="2" charset="0"/>
                        <a:ea typeface="Times New Roman" panose="02020603050405020304" pitchFamily="18" charset="0"/>
                      </a:endParaRPr>
                    </a:p>
                  </a:txBody>
                  <a:tcPr marL="39264" marR="392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6904773"/>
                  </a:ext>
                </a:extLst>
              </a:tr>
              <a:tr h="320018">
                <a:tc>
                  <a:txBody>
                    <a:bodyPr/>
                    <a:lstStyle/>
                    <a:p>
                      <a:pPr marL="180000" algn="r"/>
                      <a:r>
                        <a:rPr lang="ru-RU" sz="1400" b="1" i="0" dirty="0">
                          <a:effectLst/>
                          <a:latin typeface="Akrobat ExtraBold" pitchFamily="2" charset="0"/>
                        </a:rPr>
                        <a:t>515 обучающихся</a:t>
                      </a:r>
                      <a:endParaRPr lang="ru-RU" sz="1400" b="1" i="0" dirty="0">
                        <a:effectLst/>
                        <a:latin typeface="Akrobat ExtraBold" pitchFamily="2" charset="0"/>
                        <a:ea typeface="Times New Roman" panose="02020603050405020304" pitchFamily="18" charset="0"/>
                      </a:endParaRPr>
                    </a:p>
                  </a:txBody>
                  <a:tcPr marL="39264" marR="3926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ru-RU" sz="1400" b="1" i="0" dirty="0">
                          <a:effectLst/>
                          <a:latin typeface="Akrobat ExtraBold" pitchFamily="2" charset="0"/>
                        </a:rPr>
                        <a:t>Изучают основы педагогики и психологии на базе ИФМК КФУ</a:t>
                      </a:r>
                    </a:p>
                  </a:txBody>
                  <a:tcPr marL="39264" marR="392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987512"/>
                  </a:ext>
                </a:extLst>
              </a:tr>
              <a:tr h="480026">
                <a:tc>
                  <a:txBody>
                    <a:bodyPr/>
                    <a:lstStyle/>
                    <a:p>
                      <a:pPr marL="180000" algn="r"/>
                      <a:r>
                        <a:rPr lang="ru-RU" sz="1400" b="1" i="0" dirty="0">
                          <a:effectLst/>
                          <a:latin typeface="Akrobat ExtraBold" pitchFamily="2" charset="0"/>
                        </a:rPr>
                        <a:t>46 </a:t>
                      </a:r>
                      <a:r>
                        <a:rPr lang="ru-RU" sz="1400" b="1" i="0" dirty="0" err="1">
                          <a:effectLst/>
                          <a:latin typeface="Akrobat ExtraBold" pitchFamily="2" charset="0"/>
                        </a:rPr>
                        <a:t>стобальников</a:t>
                      </a:r>
                      <a:r>
                        <a:rPr lang="ru-RU" sz="1400" b="1" i="0" dirty="0">
                          <a:effectLst/>
                          <a:latin typeface="Akrobat ExtraBold" pitchFamily="2" charset="0"/>
                        </a:rPr>
                        <a:t> и победителей олимпиад</a:t>
                      </a:r>
                      <a:endParaRPr lang="ru-RU" sz="1400" b="1" i="0" dirty="0">
                        <a:effectLst/>
                        <a:latin typeface="Akrobat ExtraBold" pitchFamily="2" charset="0"/>
                        <a:ea typeface="Times New Roman" panose="02020603050405020304" pitchFamily="18" charset="0"/>
                      </a:endParaRPr>
                    </a:p>
                  </a:txBody>
                  <a:tcPr marL="39264" marR="3926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80000" algn="just">
                        <a:tabLst>
                          <a:tab pos="646430" algn="l"/>
                        </a:tabLst>
                      </a:pPr>
                      <a:r>
                        <a:rPr lang="ru-RU" sz="1400" b="1" i="0" dirty="0">
                          <a:effectLst/>
                          <a:latin typeface="Akrobat ExtraBold" pitchFamily="2" charset="0"/>
                        </a:rPr>
                        <a:t>Являются кураторами педагогических классов, помогая им стать активными участниками различных мероприятий КФУ</a:t>
                      </a:r>
                    </a:p>
                  </a:txBody>
                  <a:tcPr marL="39264" marR="392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57968720"/>
                  </a:ext>
                </a:extLst>
              </a:tr>
              <a:tr h="415870">
                <a:tc>
                  <a:txBody>
                    <a:bodyPr/>
                    <a:lstStyle/>
                    <a:p>
                      <a:pPr marL="180000" algn="r"/>
                      <a:r>
                        <a:rPr lang="ru-RU" sz="1400" b="1" i="0" dirty="0">
                          <a:effectLst/>
                          <a:latin typeface="Akrobat ExtraBold" pitchFamily="2" charset="0"/>
                        </a:rPr>
                        <a:t>70 обучающихся педагогических классов</a:t>
                      </a:r>
                      <a:endParaRPr lang="ru-RU" sz="1400" b="1" i="0" dirty="0">
                        <a:effectLst/>
                        <a:latin typeface="Akrobat ExtraBold" pitchFamily="2" charset="0"/>
                        <a:ea typeface="Times New Roman" panose="02020603050405020304" pitchFamily="18" charset="0"/>
                      </a:endParaRPr>
                    </a:p>
                  </a:txBody>
                  <a:tcPr marL="39264" marR="3926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ru-RU" sz="1400" b="1" i="0" dirty="0">
                          <a:effectLst/>
                          <a:latin typeface="Akrobat ExtraBold" pitchFamily="2" charset="0"/>
                        </a:rPr>
                        <a:t>Изучают основы вожатского мастерства на курсах профессионального обучения «Вожатый»</a:t>
                      </a:r>
                    </a:p>
                  </a:txBody>
                  <a:tcPr marL="39264" marR="392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85157"/>
                  </a:ext>
                </a:extLst>
              </a:tr>
              <a:tr h="480026">
                <a:tc>
                  <a:txBody>
                    <a:bodyPr/>
                    <a:lstStyle/>
                    <a:p>
                      <a:pPr marL="180000" algn="r"/>
                      <a:r>
                        <a:rPr lang="ru-RU" sz="1400" b="1" i="0" dirty="0">
                          <a:effectLst/>
                          <a:latin typeface="Akrobat ExtraBold" pitchFamily="2" charset="0"/>
                        </a:rPr>
                        <a:t>22 обучающихся педагогических классов</a:t>
                      </a:r>
                      <a:endParaRPr lang="ru-RU" sz="1400" b="1" i="0" dirty="0">
                        <a:effectLst/>
                        <a:latin typeface="Akrobat ExtraBold" pitchFamily="2" charset="0"/>
                        <a:ea typeface="Times New Roman" panose="02020603050405020304" pitchFamily="18" charset="0"/>
                      </a:endParaRPr>
                    </a:p>
                  </a:txBody>
                  <a:tcPr marL="39264" marR="3926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ru-RU" sz="1400" b="1" i="0" dirty="0">
                          <a:effectLst/>
                          <a:latin typeface="Akrobat ExtraBold" pitchFamily="2" charset="0"/>
                        </a:rPr>
                        <a:t>Представили проекты «Школа будущего» на Всероссийской (с международным участием) конференции учащихся имени Н.И. </a:t>
                      </a:r>
                      <a:r>
                        <a:rPr lang="ru-RU" sz="1400" b="1" i="0" dirty="0" err="1">
                          <a:effectLst/>
                          <a:latin typeface="Akrobat ExtraBold" pitchFamily="2" charset="0"/>
                        </a:rPr>
                        <a:t>Лобаческого</a:t>
                      </a:r>
                      <a:endParaRPr lang="ru-RU" sz="1400" b="1" i="0" dirty="0">
                        <a:effectLst/>
                        <a:latin typeface="Akrobat ExtraBold" pitchFamily="2" charset="0"/>
                      </a:endParaRPr>
                    </a:p>
                  </a:txBody>
                  <a:tcPr marL="39264" marR="392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56075520"/>
                  </a:ext>
                </a:extLst>
              </a:tr>
              <a:tr h="320018">
                <a:tc>
                  <a:txBody>
                    <a:bodyPr/>
                    <a:lstStyle/>
                    <a:p>
                      <a:pPr marL="180000" algn="r"/>
                      <a:r>
                        <a:rPr lang="ru-RU" sz="1400" b="1" i="0" dirty="0">
                          <a:effectLst/>
                          <a:latin typeface="Akrobat ExtraBold" pitchFamily="2" charset="0"/>
                        </a:rPr>
                        <a:t>Май 2023 г.</a:t>
                      </a:r>
                      <a:endParaRPr lang="ru-RU" sz="1400" b="1" i="0" dirty="0">
                        <a:effectLst/>
                        <a:latin typeface="Akrobat ExtraBold" pitchFamily="2" charset="0"/>
                        <a:ea typeface="Times New Roman" panose="02020603050405020304" pitchFamily="18" charset="0"/>
                      </a:endParaRPr>
                    </a:p>
                  </a:txBody>
                  <a:tcPr marL="39264" marR="3926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000">
                        <a:tabLst>
                          <a:tab pos="567055" algn="l"/>
                        </a:tabLst>
                      </a:pPr>
                      <a:r>
                        <a:rPr lang="ru-RU" sz="1400" b="1" i="0" dirty="0">
                          <a:effectLst/>
                          <a:latin typeface="Akrobat ExtraBold" pitchFamily="2" charset="0"/>
                        </a:rPr>
                        <a:t>Торжественная линейка «</a:t>
                      </a:r>
                      <a:r>
                        <a:rPr lang="ru-RU" sz="1400" b="1" i="0" dirty="0" err="1">
                          <a:effectLst/>
                          <a:latin typeface="Akrobat ExtraBold" pitchFamily="2" charset="0"/>
                        </a:rPr>
                        <a:t>Педкласс</a:t>
                      </a:r>
                      <a:r>
                        <a:rPr lang="ru-RU" sz="1400" b="1" i="0" dirty="0">
                          <a:effectLst/>
                          <a:latin typeface="Akrobat ExtraBold" pitchFamily="2" charset="0"/>
                        </a:rPr>
                        <a:t> – это класс!»</a:t>
                      </a:r>
                    </a:p>
                  </a:txBody>
                  <a:tcPr marL="39264" marR="392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7036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9935B3-FAE4-2AD7-5E89-532A76CDEEA9}"/>
              </a:ext>
            </a:extLst>
          </p:cNvPr>
          <p:cNvSpPr txBox="1"/>
          <p:nvPr/>
        </p:nvSpPr>
        <p:spPr>
          <a:xfrm>
            <a:off x="270103" y="172058"/>
            <a:ext cx="8603794" cy="31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55" b="1" dirty="0">
                <a:latin typeface="Akrobat 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«Новый педагогический класс» - формирование педагогических компетенций обучающихся 10-11 классов</a:t>
            </a:r>
            <a:endParaRPr lang="ru-RU" sz="1455" b="1" dirty="0">
              <a:latin typeface="Akrobat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33402" y="2787098"/>
            <a:ext cx="2778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0" dirty="0">
                <a:solidFill>
                  <a:srgbClr val="E81046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28 </a:t>
            </a:r>
            <a:r>
              <a:rPr lang="ru-RU" b="1" kern="0" dirty="0">
                <a:solidFill>
                  <a:srgbClr val="E81046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марта 2023 года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99592" y="161436"/>
            <a:ext cx="3960440" cy="3240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sz="1800" b="1" dirty="0">
                <a:solidFill>
                  <a:srgbClr val="EEECE1">
                    <a:lumMod val="25000"/>
                  </a:srgb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О Республиканском слете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059582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>
                <a:solidFill>
                  <a:prstClr val="black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Республиканский слет психолого-педагогических классов «Учителем быть - круто!»</a:t>
            </a:r>
            <a:endParaRPr lang="ru-RU" kern="0" dirty="0">
              <a:solidFill>
                <a:prstClr val="black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78481" y="3435846"/>
            <a:ext cx="369797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-75" dirty="0">
                <a:solidFill>
                  <a:srgbClr val="524641"/>
                </a:solidFill>
                <a:latin typeface="NeueMachina-Medium"/>
                <a:cs typeface="NeueMachina-Medium"/>
              </a:rPr>
              <a:t>на базе Института филологии и межкультурной коммуникации ФГАОУ ВО «Казанский (Приволжский) федеральный университет»</a:t>
            </a:r>
          </a:p>
          <a:p>
            <a:endParaRPr lang="ru-RU" sz="1200" spc="-75" dirty="0">
              <a:solidFill>
                <a:srgbClr val="524641"/>
              </a:solidFill>
              <a:latin typeface="NeueMachina-Medium"/>
              <a:cs typeface="NeueMachina-Medium"/>
            </a:endParaRPr>
          </a:p>
          <a:p>
            <a:r>
              <a:rPr lang="ru-RU" sz="900" b="1" kern="0" dirty="0">
                <a:solidFill>
                  <a:srgbClr val="E81046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с возможностью подключения участников через ВКС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1203598"/>
            <a:ext cx="3747678" cy="245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626097" y="3864042"/>
            <a:ext cx="2736304" cy="363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A8246E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36610" y="4371362"/>
            <a:ext cx="2808312" cy="663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51695"/>
                </a:solidFill>
                <a:latin typeface="Arial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A8246F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03648" y="974922"/>
            <a:ext cx="66967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A8246E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61225" y="1591873"/>
            <a:ext cx="3769380" cy="1951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A8246E"/>
              </a:solidFill>
              <a:latin typeface="Arial"/>
              <a:cs typeface="Times New Roman" panose="02020603050405020304" pitchFamily="18" charset="0"/>
            </a:endParaRPr>
          </a:p>
          <a:p>
            <a:pPr marL="285743" indent="-285743" algn="ctr" defTabSz="685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A8246E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9" y="929998"/>
            <a:ext cx="7488832" cy="3254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ru-RU" sz="1350" dirty="0">
                <a:solidFill>
                  <a:prstClr val="black"/>
                </a:solidFill>
                <a:latin typeface="Arial" charset="0"/>
              </a:rPr>
              <a:t>         </a:t>
            </a:r>
            <a:r>
              <a:rPr lang="ru-RU" sz="1600" dirty="0">
                <a:solidFill>
                  <a:prstClr val="black"/>
                </a:solidFill>
                <a:latin typeface="Arial" charset="0"/>
              </a:rPr>
              <a:t> </a:t>
            </a:r>
            <a:endParaRPr lang="en-US" sz="1600" dirty="0">
              <a:solidFill>
                <a:prstClr val="black"/>
              </a:solidFill>
              <a:latin typeface="Arial" charset="0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  <a:latin typeface="Arial" charset="0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  <a:latin typeface="Arial" charset="0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  <a:latin typeface="Arial" charset="0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  <a:latin typeface="Arial" charset="0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  <a:latin typeface="Arial" charset="0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  <a:latin typeface="Arial" charset="0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  <a:latin typeface="Arial" charset="0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  <a:latin typeface="Arial" charset="0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  <a:latin typeface="Arial" charset="0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  <a:latin typeface="Arial" charset="0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  <a:latin typeface="Arial" charset="0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endParaRPr lang="ru-RU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767000"/>
            <a:ext cx="790575" cy="3428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ru-RU" sz="1350" dirty="0">
              <a:solidFill>
                <a:prstClr val="white"/>
              </a:solidFill>
              <a:latin typeface="Montserrat" panose="00000500000000000000" pitchFamily="2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9260" y="128928"/>
            <a:ext cx="7773181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1218809" eaLnBrk="0" hangingPunct="0">
              <a:defRPr/>
            </a:pPr>
            <a:r>
              <a:rPr lang="ru-RU" sz="1600" b="1" dirty="0">
                <a:solidFill>
                  <a:srgbClr val="EEECE1">
                    <a:lumMod val="25000"/>
                  </a:srgbClr>
                </a:solidFill>
                <a:latin typeface="+mj-lt"/>
                <a:cs typeface="Times New Roman" panose="02020603050405020304" pitchFamily="18" charset="0"/>
              </a:rPr>
              <a:t>ПОТРЕБНОСТЬ </a:t>
            </a:r>
          </a:p>
          <a:p>
            <a:pPr defTabSz="1218809" eaLnBrk="0" hangingPunct="0">
              <a:defRPr/>
            </a:pPr>
            <a:r>
              <a:rPr lang="ru-RU" sz="1600" b="1" dirty="0">
                <a:solidFill>
                  <a:srgbClr val="EEECE1">
                    <a:lumMod val="25000"/>
                  </a:srgbClr>
                </a:solidFill>
                <a:latin typeface="+mj-lt"/>
                <a:cs typeface="Times New Roman" panose="02020603050405020304" pitchFamily="18" charset="0"/>
              </a:rPr>
              <a:t>В ПЕДАГОГИЧЕСКИХ КАДРАХ</a:t>
            </a:r>
          </a:p>
        </p:txBody>
      </p: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10563"/>
            <a:ext cx="2133600" cy="273844"/>
          </a:xfrm>
        </p:spPr>
        <p:txBody>
          <a:bodyPr/>
          <a:lstStyle/>
          <a:p>
            <a:pPr defTabSz="914378"/>
            <a:r>
              <a:rPr lang="ru-RU" dirty="0">
                <a:solidFill>
                  <a:prstClr val="black">
                    <a:tint val="75000"/>
                  </a:prstClr>
                </a:solidFill>
                <a:latin typeface="Arial"/>
              </a:rPr>
              <a:t>8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80044" y="1689492"/>
            <a:ext cx="3327944" cy="2516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Clr>
                <a:srgbClr val="E81046"/>
              </a:buClr>
              <a:buFont typeface="Arial" panose="020B0604020202020204" pitchFamily="34" charset="0"/>
              <a:buChar char="•"/>
              <a:tabLst>
                <a:tab pos="866775" algn="l"/>
              </a:tabLst>
            </a:pPr>
            <a:r>
              <a:rPr lang="ru-RU" sz="1700" dirty="0"/>
              <a:t>На начало </a:t>
            </a:r>
            <a:r>
              <a:rPr lang="ru-RU" sz="1700" b="1" dirty="0"/>
              <a:t>2022</a:t>
            </a:r>
            <a:r>
              <a:rPr lang="ru-RU" sz="1700" dirty="0"/>
              <a:t> календарного года</a:t>
            </a:r>
          </a:p>
          <a:p>
            <a:pPr>
              <a:lnSpc>
                <a:spcPct val="115000"/>
              </a:lnSpc>
              <a:buClr>
                <a:srgbClr val="E81046"/>
              </a:buClr>
              <a:tabLst>
                <a:tab pos="866775" algn="l"/>
              </a:tabLst>
            </a:pPr>
            <a:r>
              <a:rPr lang="ru-RU" sz="1700" dirty="0"/>
              <a:t>     </a:t>
            </a:r>
            <a:r>
              <a:rPr lang="ru-RU" sz="1700" b="1" dirty="0">
                <a:solidFill>
                  <a:srgbClr val="FF0000"/>
                </a:solidFill>
              </a:rPr>
              <a:t>1 892 чел.</a:t>
            </a: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866775" algn="l"/>
              </a:tabLst>
            </a:pPr>
            <a:endParaRPr lang="ru-RU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Clr>
                <a:srgbClr val="E81046"/>
              </a:buClr>
              <a:buFont typeface="Arial" panose="020B0604020202020204" pitchFamily="34" charset="0"/>
              <a:buChar char="•"/>
              <a:tabLst>
                <a:tab pos="866775" algn="l"/>
              </a:tabLst>
            </a:pPr>
            <a:r>
              <a:rPr lang="ru-RU" sz="1700" dirty="0"/>
              <a:t>На начало </a:t>
            </a:r>
            <a:r>
              <a:rPr lang="ru-RU" sz="1700" b="1" dirty="0"/>
              <a:t>2023 </a:t>
            </a:r>
            <a:r>
              <a:rPr lang="ru-RU" sz="1700" dirty="0"/>
              <a:t>календарного года</a:t>
            </a:r>
          </a:p>
          <a:p>
            <a:pPr>
              <a:lnSpc>
                <a:spcPct val="115000"/>
              </a:lnSpc>
              <a:tabLst>
                <a:tab pos="866775" algn="l"/>
              </a:tabLst>
            </a:pPr>
            <a:r>
              <a:rPr lang="ru-RU" sz="1700" b="1" dirty="0">
                <a:solidFill>
                  <a:srgbClr val="E81046"/>
                </a:solidFill>
              </a:rPr>
              <a:t>     </a:t>
            </a:r>
            <a:r>
              <a:rPr lang="ru-RU" sz="1700" b="1" dirty="0">
                <a:solidFill>
                  <a:srgbClr val="FF0000"/>
                </a:solidFill>
              </a:rPr>
              <a:t>1 950 чел.</a:t>
            </a:r>
            <a:endParaRPr lang="ru-RU" sz="17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866775" algn="l"/>
              </a:tabLst>
            </a:pPr>
            <a:endParaRPr lang="ru-RU" b="1" dirty="0"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1811" y="1571120"/>
            <a:ext cx="1857811" cy="272304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5567" y="1131591"/>
            <a:ext cx="1779355" cy="2613199"/>
          </a:xfrm>
          <a:prstGeom prst="rect">
            <a:avLst/>
          </a:prstGeom>
        </p:spPr>
      </p:pic>
      <p:sp>
        <p:nvSpPr>
          <p:cNvPr id="25" name="Параллелограмм 24"/>
          <p:cNvSpPr/>
          <p:nvPr/>
        </p:nvSpPr>
        <p:spPr>
          <a:xfrm>
            <a:off x="4270263" y="1571120"/>
            <a:ext cx="2097987" cy="2723042"/>
          </a:xfrm>
          <a:prstGeom prst="parallelogram">
            <a:avLst>
              <a:gd name="adj" fmla="val 13393"/>
            </a:avLst>
          </a:prstGeom>
          <a:noFill/>
          <a:ln>
            <a:solidFill>
              <a:srgbClr val="E81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Параллелограмм 25"/>
          <p:cNvSpPr/>
          <p:nvPr/>
        </p:nvSpPr>
        <p:spPr>
          <a:xfrm>
            <a:off x="6772534" y="1131590"/>
            <a:ext cx="2031018" cy="2613199"/>
          </a:xfrm>
          <a:prstGeom prst="parallelogram">
            <a:avLst>
              <a:gd name="adj" fmla="val 13393"/>
            </a:avLst>
          </a:prstGeom>
          <a:noFill/>
          <a:ln>
            <a:solidFill>
              <a:srgbClr val="E81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Номер слайда 1"/>
          <p:cNvSpPr txBox="1">
            <a:spLocks/>
          </p:cNvSpPr>
          <p:nvPr/>
        </p:nvSpPr>
        <p:spPr>
          <a:xfrm>
            <a:off x="7010400" y="4888503"/>
            <a:ext cx="2133600" cy="254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33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3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5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378"/>
              <a:t>2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65361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33402" y="2259911"/>
            <a:ext cx="2994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>
                <a:solidFill>
                  <a:srgbClr val="E81046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20</a:t>
            </a:r>
            <a:r>
              <a:rPr lang="en-US" b="1" kern="0" dirty="0">
                <a:solidFill>
                  <a:srgbClr val="E81046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 </a:t>
            </a:r>
            <a:r>
              <a:rPr lang="ru-RU" b="1" kern="0" dirty="0">
                <a:solidFill>
                  <a:srgbClr val="E81046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мая 2023 года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99592" y="161436"/>
            <a:ext cx="3960440" cy="3240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sz="1800" b="1" dirty="0">
                <a:solidFill>
                  <a:srgbClr val="EEECE1">
                    <a:lumMod val="25000"/>
                  </a:srgb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О Торжественной линейке – «</a:t>
            </a:r>
            <a:r>
              <a:rPr lang="ru-RU" sz="1800" b="1" dirty="0" err="1">
                <a:solidFill>
                  <a:srgbClr val="EEECE1">
                    <a:lumMod val="25000"/>
                  </a:srgb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Педкласс</a:t>
            </a:r>
            <a:r>
              <a:rPr lang="ru-RU" sz="1800" b="1" dirty="0">
                <a:solidFill>
                  <a:srgbClr val="EEECE1">
                    <a:lumMod val="25000"/>
                  </a:srgb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– это класс»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059582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>
                <a:solidFill>
                  <a:prstClr val="black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Торжественная линейка психолого-педагогических классов </a:t>
            </a:r>
            <a:r>
              <a:rPr lang="ru-RU" b="1" kern="0" dirty="0" err="1">
                <a:solidFill>
                  <a:prstClr val="black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г.Казани</a:t>
            </a:r>
            <a:r>
              <a:rPr lang="ru-RU" b="1" kern="0" dirty="0">
                <a:solidFill>
                  <a:prstClr val="black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 </a:t>
            </a:r>
          </a:p>
          <a:p>
            <a:r>
              <a:rPr lang="ru-RU" b="1" kern="0" dirty="0">
                <a:solidFill>
                  <a:prstClr val="black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«</a:t>
            </a:r>
            <a:r>
              <a:rPr lang="ru-RU" b="1" kern="0" dirty="0" err="1">
                <a:solidFill>
                  <a:prstClr val="black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Педкласс</a:t>
            </a:r>
            <a:r>
              <a:rPr lang="ru-RU" b="1" kern="0" dirty="0">
                <a:solidFill>
                  <a:prstClr val="black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 – это класс!»</a:t>
            </a:r>
            <a:endParaRPr lang="ru-RU" kern="0" dirty="0">
              <a:solidFill>
                <a:prstClr val="black"/>
              </a:solidFill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3075806"/>
            <a:ext cx="3960441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pc="-75" dirty="0">
                <a:solidFill>
                  <a:srgbClr val="524641"/>
                </a:solidFill>
                <a:latin typeface="NeueMachina-Medium"/>
                <a:cs typeface="NeueMachina-Medium"/>
              </a:rPr>
              <a:t>на базе Института филологии и межкультурной коммуникации ФГАОУ ВО «Казанский (Приволжский) федеральный университет»</a:t>
            </a:r>
          </a:p>
          <a:p>
            <a:endParaRPr lang="ru-RU" sz="1600" spc="-75" dirty="0">
              <a:solidFill>
                <a:srgbClr val="524641"/>
              </a:solidFill>
              <a:latin typeface="NeueMachina-Medium"/>
              <a:cs typeface="NeueMachina-Medium"/>
            </a:endParaRPr>
          </a:p>
          <a:p>
            <a:r>
              <a:rPr lang="ru-RU" sz="1600" spc="-75" dirty="0">
                <a:solidFill>
                  <a:srgbClr val="524641"/>
                </a:solidFill>
                <a:latin typeface="NeueMachina-Medium"/>
                <a:cs typeface="NeueMachina-Medium"/>
              </a:rPr>
              <a:t>Начало в 10.00</a:t>
            </a:r>
          </a:p>
          <a:p>
            <a:endParaRPr lang="ru-RU" sz="1200" spc="-75" dirty="0">
              <a:solidFill>
                <a:srgbClr val="524641"/>
              </a:solidFill>
              <a:latin typeface="NeueMachina-Medium"/>
              <a:cs typeface="NeueMachina-Medium"/>
            </a:endParaRPr>
          </a:p>
          <a:p>
            <a:endParaRPr lang="ru-RU" sz="900" b="1" kern="0" dirty="0">
              <a:solidFill>
                <a:srgbClr val="E81046"/>
              </a:solidFill>
              <a:latin typeface="Montserrat" panose="00000500000000000000" pitchFamily="2" charset="-52"/>
              <a:ea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1203598"/>
            <a:ext cx="3747678" cy="245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14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874917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>
                <a:solidFill>
                  <a:srgbClr val="E81046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20</a:t>
            </a:r>
            <a:r>
              <a:rPr lang="en-US" b="1" kern="0" dirty="0">
                <a:solidFill>
                  <a:srgbClr val="E81046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 </a:t>
            </a:r>
            <a:r>
              <a:rPr lang="ru-RU" b="1" kern="0" dirty="0">
                <a:solidFill>
                  <a:srgbClr val="E81046"/>
                </a:solidFill>
                <a:latin typeface="Montserrat" panose="00000500000000000000" pitchFamily="2" charset="-52"/>
                <a:ea typeface="Calibri" panose="020F0502020204030204" pitchFamily="34" charset="0"/>
              </a:rPr>
              <a:t>мая 2023 года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99592" y="161436"/>
            <a:ext cx="3960440" cy="3240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sz="1800" b="1" dirty="0">
                <a:solidFill>
                  <a:srgbClr val="EEECE1">
                    <a:lumMod val="25000"/>
                  </a:srgb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О Торжественной линейке – «</a:t>
            </a:r>
            <a:r>
              <a:rPr lang="ru-RU" sz="1800" b="1" dirty="0" err="1">
                <a:solidFill>
                  <a:srgbClr val="EEECE1">
                    <a:lumMod val="25000"/>
                  </a:srgb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Педкласс</a:t>
            </a:r>
            <a:r>
              <a:rPr lang="ru-RU" sz="1800" b="1" dirty="0">
                <a:solidFill>
                  <a:srgbClr val="EEECE1">
                    <a:lumMod val="25000"/>
                  </a:srgb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– это класс»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555526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0" dirty="0">
                <a:solidFill>
                  <a:prstClr val="black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Приглашаются:</a:t>
            </a:r>
          </a:p>
          <a:p>
            <a:pPr marL="285750" indent="-285750">
              <a:buFontTx/>
              <a:buChar char="-"/>
            </a:pPr>
            <a:r>
              <a:rPr lang="ru-RU" kern="0" dirty="0">
                <a:solidFill>
                  <a:prstClr val="black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обучающиеся психолого-педагогических классов </a:t>
            </a:r>
            <a:r>
              <a:rPr lang="ru-RU" kern="0" dirty="0" err="1">
                <a:solidFill>
                  <a:prstClr val="black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г.Казани</a:t>
            </a:r>
            <a:r>
              <a:rPr lang="ru-RU" kern="0" dirty="0">
                <a:solidFill>
                  <a:prstClr val="black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kern="0" dirty="0">
                <a:solidFill>
                  <a:prstClr val="black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классные руководители;</a:t>
            </a:r>
          </a:p>
          <a:p>
            <a:pPr marL="285750" indent="-285750">
              <a:buFontTx/>
              <a:buChar char="-"/>
            </a:pPr>
            <a:r>
              <a:rPr lang="ru-RU" kern="0" dirty="0">
                <a:solidFill>
                  <a:prstClr val="black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директора ОО или кураторы </a:t>
            </a:r>
          </a:p>
          <a:p>
            <a:r>
              <a:rPr lang="ru-RU" kern="0" dirty="0">
                <a:solidFill>
                  <a:prstClr val="black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     от администрации;</a:t>
            </a:r>
          </a:p>
          <a:p>
            <a:pPr marL="285750" indent="-285750">
              <a:buFontTx/>
              <a:buChar char="-"/>
            </a:pPr>
            <a:r>
              <a:rPr lang="ru-RU" kern="0" dirty="0">
                <a:solidFill>
                  <a:prstClr val="black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кураторы и преподаватели ИФМК КФУ</a:t>
            </a:r>
          </a:p>
          <a:p>
            <a:pPr marL="285750" indent="-285750">
              <a:buFontTx/>
              <a:buChar char="-"/>
            </a:pPr>
            <a:r>
              <a:rPr lang="ru-RU" kern="0" dirty="0">
                <a:solidFill>
                  <a:prstClr val="black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почетные гости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442" y="1995686"/>
            <a:ext cx="3854543" cy="25202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F8DA37-1155-40D1-5BEE-94D6988BB0C6}"/>
              </a:ext>
            </a:extLst>
          </p:cNvPr>
          <p:cNvSpPr txBox="1"/>
          <p:nvPr/>
        </p:nvSpPr>
        <p:spPr>
          <a:xfrm>
            <a:off x="4860032" y="3507854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Что нужно:</a:t>
            </a:r>
          </a:p>
          <a:p>
            <a:pPr marL="342900" indent="-342900">
              <a:buAutoNum type="arabicPeriod"/>
            </a:pPr>
            <a:r>
              <a:rPr lang="ru-RU" dirty="0"/>
              <a:t>Всем быть</a:t>
            </a:r>
          </a:p>
          <a:p>
            <a:pPr marL="342900" indent="-342900">
              <a:buAutoNum type="arabicPeriod"/>
            </a:pPr>
            <a:r>
              <a:rPr lang="ru-RU" dirty="0"/>
              <a:t>Подготовить видеоролик «</a:t>
            </a:r>
            <a:r>
              <a:rPr lang="ru-RU" dirty="0" err="1"/>
              <a:t>Педкласс</a:t>
            </a:r>
            <a:r>
              <a:rPr lang="ru-RU" dirty="0"/>
              <a:t> – это класс! И</a:t>
            </a:r>
            <a:r>
              <a:rPr lang="ru-RU"/>
              <a:t>тоги </a:t>
            </a:r>
            <a:r>
              <a:rPr lang="ru-RU" dirty="0"/>
              <a:t>года»</a:t>
            </a:r>
          </a:p>
        </p:txBody>
      </p:sp>
    </p:spTree>
    <p:extLst>
      <p:ext uri="{BB962C8B-B14F-4D97-AF65-F5344CB8AC3E}">
        <p14:creationId xmlns:p14="http://schemas.microsoft.com/office/powerpoint/2010/main" val="3701034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24858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kern="0" dirty="0">
                <a:solidFill>
                  <a:prstClr val="black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Спасибо за внимание!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9087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27584" y="716154"/>
            <a:ext cx="790575" cy="3428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624" y="102073"/>
            <a:ext cx="4946811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121880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ПОДГОТОВКА ПЕДАГОГИЧЕСКИХ </a:t>
            </a:r>
          </a:p>
          <a:p>
            <a:pPr marL="0" marR="0" lvl="0" indent="0" algn="l" defTabSz="121880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КАДРОВ В ВУЗАХ</a:t>
            </a:r>
          </a:p>
        </p:txBody>
      </p:sp>
      <p:sp>
        <p:nvSpPr>
          <p:cNvPr id="15" name="Параллелограмм 14"/>
          <p:cNvSpPr/>
          <p:nvPr/>
        </p:nvSpPr>
        <p:spPr>
          <a:xfrm>
            <a:off x="6536756" y="664553"/>
            <a:ext cx="968363" cy="723683"/>
          </a:xfrm>
          <a:prstGeom prst="parallelogram">
            <a:avLst>
              <a:gd name="adj" fmla="val 23020"/>
            </a:avLst>
          </a:prstGeom>
          <a:noFill/>
          <a:ln w="158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7862769" y="-665664"/>
            <a:ext cx="45719" cy="2516743"/>
          </a:xfrm>
          <a:prstGeom prst="rect">
            <a:avLst/>
          </a:pr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2" descr="https://vuzopedia.ru/storage/app/uploads/public/5a1/dca/908/5a1dca90814f201181674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7958" y="623268"/>
            <a:ext cx="2045900" cy="1350273"/>
          </a:xfrm>
          <a:prstGeom prst="parallelogram">
            <a:avLst>
              <a:gd name="adj" fmla="val 1411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 rot="16200000">
            <a:off x="7749637" y="774033"/>
            <a:ext cx="45719" cy="2732118"/>
          </a:xfrm>
          <a:prstGeom prst="rect">
            <a:avLst/>
          </a:prstGeom>
          <a:solidFill>
            <a:srgbClr val="8780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4" descr="https://kpfu.ru/portal/docs/F1883129111/fot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3487" y="2168966"/>
            <a:ext cx="2088232" cy="1333699"/>
          </a:xfrm>
          <a:prstGeom prst="parallelogram">
            <a:avLst>
              <a:gd name="adj" fmla="val 1435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 rot="16200000">
            <a:off x="7633672" y="2204203"/>
            <a:ext cx="45719" cy="2964046"/>
          </a:xfrm>
          <a:prstGeom prst="rect">
            <a:avLst/>
          </a:prstGeom>
          <a:solidFill>
            <a:srgbClr val="948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8" descr="https://mon.tatarstan.ru/file/news/28_n1750772_big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9247" y="3706397"/>
            <a:ext cx="2086955" cy="1228458"/>
          </a:xfrm>
          <a:prstGeom prst="parallelogram">
            <a:avLst>
              <a:gd name="adj" fmla="val 1357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Номер слайда 1"/>
          <p:cNvSpPr txBox="1">
            <a:spLocks/>
          </p:cNvSpPr>
          <p:nvPr/>
        </p:nvSpPr>
        <p:spPr>
          <a:xfrm>
            <a:off x="7010400" y="4888503"/>
            <a:ext cx="2133600" cy="254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33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3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5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3858" y="1107372"/>
            <a:ext cx="62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КФУ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2504D34-B14F-48CC-B35D-19C99FC55DEC}"/>
              </a:ext>
            </a:extLst>
          </p:cNvPr>
          <p:cNvSpPr/>
          <p:nvPr/>
        </p:nvSpPr>
        <p:spPr>
          <a:xfrm>
            <a:off x="629682" y="1348183"/>
            <a:ext cx="1592772" cy="505265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0" marR="0" lvl="0" indent="0" algn="ctr" defTabSz="711164" rtl="0" eaLnBrk="1" fontAlgn="base" latinLnBrk="0" hangingPunct="1">
              <a:lnSpc>
                <a:spcPts val="16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</a:p>
          <a:p>
            <a:pPr marL="0" marR="0" lvl="0" indent="0" algn="ctr" defTabSz="711164" rtl="0" eaLnBrk="1" fontAlgn="base" latinLnBrk="0" hangingPunct="1">
              <a:lnSpc>
                <a:spcPts val="16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учреждений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E928D87-3B25-458F-BF3D-74CCF6AB023E}"/>
              </a:ext>
            </a:extLst>
          </p:cNvPr>
          <p:cNvSpPr/>
          <p:nvPr/>
        </p:nvSpPr>
        <p:spPr>
          <a:xfrm>
            <a:off x="614567" y="3085917"/>
            <a:ext cx="1652668" cy="505265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0" marR="0" lvl="0" indent="0" algn="ctr" defTabSz="711164" rtl="0" eaLnBrk="1" fontAlgn="base" latinLnBrk="0" hangingPunct="1">
              <a:lnSpc>
                <a:spcPts val="16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16 670</a:t>
            </a:r>
          </a:p>
          <a:p>
            <a:pPr marL="0" marR="0" lvl="0" indent="0" algn="ctr" defTabSz="711164" rtl="0" eaLnBrk="1" fontAlgn="base" latinLnBrk="0" hangingPunct="1">
              <a:lnSpc>
                <a:spcPts val="16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студентов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64CCD1E-37FB-4C22-B2B3-813CB515026D}"/>
              </a:ext>
            </a:extLst>
          </p:cNvPr>
          <p:cNvSpPr/>
          <p:nvPr/>
        </p:nvSpPr>
        <p:spPr>
          <a:xfrm>
            <a:off x="2091142" y="3584918"/>
            <a:ext cx="1452179" cy="505265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0" marR="0" lvl="0" indent="0" algn="ctr" defTabSz="711164" rtl="0" eaLnBrk="1" fontAlgn="base" latinLnBrk="0" hangingPunct="1">
              <a:lnSpc>
                <a:spcPts val="16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3068</a:t>
            </a:r>
          </a:p>
          <a:p>
            <a:pPr marL="0" marR="0" lvl="0" indent="0" algn="ctr" defTabSz="711164" rtl="0" eaLnBrk="1" fontAlgn="base" latinLnBrk="0" hangingPunct="1">
              <a:lnSpc>
                <a:spcPts val="16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выпускников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64CCD1E-37FB-4C22-B2B3-813CB515026D}"/>
              </a:ext>
            </a:extLst>
          </p:cNvPr>
          <p:cNvSpPr/>
          <p:nvPr/>
        </p:nvSpPr>
        <p:spPr>
          <a:xfrm>
            <a:off x="3553889" y="3946298"/>
            <a:ext cx="1979248" cy="65402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7111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black"/>
                </a:solidFill>
              </a:rPr>
              <a:t>трудоустройство</a:t>
            </a:r>
            <a:endParaRPr lang="ru-RU" sz="300" dirty="0">
              <a:solidFill>
                <a:prstClr val="black"/>
              </a:solidFill>
            </a:endParaRPr>
          </a:p>
          <a:p>
            <a:pPr marL="0" marR="0" lvl="0" indent="0" algn="ctr" defTabSz="711164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27398" y="2592259"/>
            <a:ext cx="622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ЕФ КФУ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221719" y="4257101"/>
            <a:ext cx="81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НГПУ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2504D34-B14F-48CC-B35D-19C99FC55DEC}"/>
              </a:ext>
            </a:extLst>
          </p:cNvPr>
          <p:cNvSpPr/>
          <p:nvPr/>
        </p:nvSpPr>
        <p:spPr>
          <a:xfrm>
            <a:off x="2390803" y="1298404"/>
            <a:ext cx="3725715" cy="1377298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0" marR="0" lvl="0" indent="0" algn="just" defTabSz="711164" rtl="0" eaLnBrk="1" fontAlgn="base" latinLnBrk="0" hangingPunct="1">
              <a:lnSpc>
                <a:spcPts val="16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88%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студентов педагогических направлений подготовки обучается в 3-х учреждениях: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just" defTabSz="711164" rtl="0" eaLnBrk="1" fontAlgn="base" latinLnBrk="0" hangingPunct="1">
              <a:lnSpc>
                <a:spcPts val="16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Казанский федеральный университет, </a:t>
            </a:r>
          </a:p>
          <a:p>
            <a:pPr marL="171450" marR="0" lvl="0" indent="-171450" algn="just" defTabSz="711164" rtl="0" eaLnBrk="1" fontAlgn="base" latinLnBrk="0" hangingPunct="1">
              <a:lnSpc>
                <a:spcPts val="16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Елабужский институт КФУ </a:t>
            </a:r>
          </a:p>
          <a:p>
            <a:pPr marL="171450" marR="0" lvl="0" indent="-171450" algn="l" defTabSz="711164" rtl="0" eaLnBrk="1" fontAlgn="base" latinLnBrk="0" hangingPunct="1">
              <a:lnSpc>
                <a:spcPts val="16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Набережночелнинский государственный педагогический университет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05578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0563"/>
            <a:ext cx="78488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Информация о трудоустройстве выпускников вузов</a:t>
            </a:r>
          </a:p>
          <a:p>
            <a:r>
              <a:rPr lang="ru-RU" sz="1500" b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педагогических направлений подготовки за последние три года (2020-2022гг.)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178023"/>
              </p:ext>
            </p:extLst>
          </p:nvPr>
        </p:nvGraphicFramePr>
        <p:xfrm>
          <a:off x="1331640" y="1059582"/>
          <a:ext cx="6120680" cy="362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4499992" y="2835265"/>
            <a:ext cx="1102677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latin typeface="Arial Black" panose="020B0A04020102020204" pitchFamily="34" charset="0"/>
              </a:rPr>
              <a:t>543 (49,7%)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652120" y="1347614"/>
            <a:ext cx="648072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latin typeface="Arial Black" panose="020B0A04020102020204" pitchFamily="34" charset="0"/>
              </a:rPr>
              <a:t>1268 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444208" y="2835265"/>
            <a:ext cx="1008112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latin typeface="Arial Black" panose="020B0A04020102020204" pitchFamily="34" charset="0"/>
              </a:rPr>
              <a:t>515 (40%)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627784" y="2835265"/>
            <a:ext cx="1080120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latin typeface="Arial Black" panose="020B0A04020102020204" pitchFamily="34" charset="0"/>
              </a:rPr>
              <a:t>560 (52%)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195736" y="4444478"/>
            <a:ext cx="1008112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solidFill>
                  <a:srgbClr val="0070C0"/>
                </a:solidFill>
                <a:latin typeface="Arial Black" panose="020B0A04020102020204" pitchFamily="34" charset="0"/>
              </a:rPr>
              <a:t>2020 год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4031940" y="4443415"/>
            <a:ext cx="1008112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solidFill>
                  <a:srgbClr val="0070C0"/>
                </a:solidFill>
                <a:latin typeface="Arial Black" panose="020B0A04020102020204" pitchFamily="34" charset="0"/>
              </a:rPr>
              <a:t>2021 год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5872766" y="4470169"/>
            <a:ext cx="1008112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>
                <a:solidFill>
                  <a:srgbClr val="0070C0"/>
                </a:solidFill>
                <a:latin typeface="Arial Black" panose="020B0A04020102020204" pitchFamily="34" charset="0"/>
              </a:rPr>
              <a:t>2022 год</a:t>
            </a:r>
          </a:p>
        </p:txBody>
      </p:sp>
    </p:spTree>
    <p:extLst>
      <p:ext uri="{BB962C8B-B14F-4D97-AF65-F5344CB8AC3E}">
        <p14:creationId xmlns:p14="http://schemas.microsoft.com/office/powerpoint/2010/main" val="74842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84407"/>
            <a:ext cx="78488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Информация о трудоустройстве выпускников вузов</a:t>
            </a:r>
          </a:p>
          <a:p>
            <a:r>
              <a:rPr lang="ru-RU" sz="1500" b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педагогических направлений подготовки за последние три года (2020-2022гг.)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948864"/>
              </p:ext>
            </p:extLst>
          </p:nvPr>
        </p:nvGraphicFramePr>
        <p:xfrm>
          <a:off x="1115616" y="1491630"/>
          <a:ext cx="7105599" cy="2160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9151">
                  <a:extLst>
                    <a:ext uri="{9D8B030D-6E8A-4147-A177-3AD203B41FA5}">
                      <a16:colId xmlns:a16="http://schemas.microsoft.com/office/drawing/2014/main" val="3518107842"/>
                    </a:ext>
                  </a:extLst>
                </a:gridCol>
                <a:gridCol w="815417">
                  <a:extLst>
                    <a:ext uri="{9D8B030D-6E8A-4147-A177-3AD203B41FA5}">
                      <a16:colId xmlns:a16="http://schemas.microsoft.com/office/drawing/2014/main" val="695372483"/>
                    </a:ext>
                  </a:extLst>
                </a:gridCol>
                <a:gridCol w="1524745">
                  <a:extLst>
                    <a:ext uri="{9D8B030D-6E8A-4147-A177-3AD203B41FA5}">
                      <a16:colId xmlns:a16="http://schemas.microsoft.com/office/drawing/2014/main" val="626583493"/>
                    </a:ext>
                  </a:extLst>
                </a:gridCol>
                <a:gridCol w="711296">
                  <a:extLst>
                    <a:ext uri="{9D8B030D-6E8A-4147-A177-3AD203B41FA5}">
                      <a16:colId xmlns:a16="http://schemas.microsoft.com/office/drawing/2014/main" val="1870231588"/>
                    </a:ext>
                  </a:extLst>
                </a:gridCol>
                <a:gridCol w="1209791">
                  <a:extLst>
                    <a:ext uri="{9D8B030D-6E8A-4147-A177-3AD203B41FA5}">
                      <a16:colId xmlns:a16="http://schemas.microsoft.com/office/drawing/2014/main" val="1814319870"/>
                    </a:ext>
                  </a:extLst>
                </a:gridCol>
                <a:gridCol w="773657">
                  <a:extLst>
                    <a:ext uri="{9D8B030D-6E8A-4147-A177-3AD203B41FA5}">
                      <a16:colId xmlns:a16="http://schemas.microsoft.com/office/drawing/2014/main" val="4237434551"/>
                    </a:ext>
                  </a:extLst>
                </a:gridCol>
                <a:gridCol w="1231542">
                  <a:extLst>
                    <a:ext uri="{9D8B030D-6E8A-4147-A177-3AD203B41FA5}">
                      <a16:colId xmlns:a16="http://schemas.microsoft.com/office/drawing/2014/main" val="3989965570"/>
                    </a:ext>
                  </a:extLst>
                </a:gridCol>
              </a:tblGrid>
              <a:tr h="2429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2020 год</a:t>
                      </a:r>
                      <a:endParaRPr lang="ru-RU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2021 год</a:t>
                      </a:r>
                      <a:endParaRPr lang="ru-RU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2022 год</a:t>
                      </a:r>
                      <a:endParaRPr lang="ru-RU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86732"/>
                  </a:ext>
                </a:extLst>
              </a:tr>
              <a:tr h="582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Выпуск </a:t>
                      </a:r>
                      <a:endParaRPr lang="ru-RU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Трудоустройство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в ОО РТ</a:t>
                      </a:r>
                      <a:endParaRPr lang="ru-RU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Выпуск </a:t>
                      </a:r>
                      <a:endParaRPr lang="ru-RU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Трудоустройство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в ОО РТ</a:t>
                      </a:r>
                      <a:endParaRPr lang="ru-RU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Выпуск </a:t>
                      </a:r>
                      <a:endParaRPr lang="ru-RU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Трудоустройство в ОО РТ</a:t>
                      </a:r>
                      <a:endParaRPr lang="ru-RU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901383"/>
                  </a:ext>
                </a:extLst>
              </a:tr>
              <a:tr h="354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КФУ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637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292 (45%)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569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286 (50%)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681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272 (40%)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3497871"/>
                  </a:ext>
                </a:extLst>
              </a:tr>
              <a:tr h="3301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B0F0"/>
                          </a:solidFill>
                          <a:effectLst/>
                          <a:latin typeface="Arial Black" panose="020B0A04020102020204" pitchFamily="34" charset="0"/>
                        </a:rPr>
                        <a:t>ЕИ КФУ</a:t>
                      </a:r>
                      <a:endParaRPr lang="ru-RU" sz="1000" b="1" dirty="0">
                        <a:solidFill>
                          <a:srgbClr val="00B0F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B0F0"/>
                          </a:solidFill>
                          <a:effectLst/>
                          <a:latin typeface="Arial Black" panose="020B0A04020102020204" pitchFamily="34" charset="0"/>
                        </a:rPr>
                        <a:t>249</a:t>
                      </a:r>
                      <a:endParaRPr lang="ru-RU" sz="1000" b="1" dirty="0">
                        <a:solidFill>
                          <a:srgbClr val="00B0F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B0F0"/>
                          </a:solidFill>
                          <a:effectLst/>
                          <a:latin typeface="Arial Black" panose="020B0A04020102020204" pitchFamily="34" charset="0"/>
                        </a:rPr>
                        <a:t>130 (52%)</a:t>
                      </a:r>
                      <a:endParaRPr lang="ru-RU" sz="1000" b="1" dirty="0">
                        <a:solidFill>
                          <a:srgbClr val="00B0F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B0F0"/>
                          </a:solidFill>
                          <a:effectLst/>
                          <a:latin typeface="Arial Black" panose="020B0A04020102020204" pitchFamily="34" charset="0"/>
                        </a:rPr>
                        <a:t>284</a:t>
                      </a:r>
                      <a:endParaRPr lang="ru-RU" sz="1000" b="1" dirty="0">
                        <a:solidFill>
                          <a:srgbClr val="00B0F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B0F0"/>
                          </a:solidFill>
                          <a:effectLst/>
                          <a:latin typeface="Arial Black" panose="020B0A04020102020204" pitchFamily="34" charset="0"/>
                        </a:rPr>
                        <a:t>106 (37%)</a:t>
                      </a:r>
                      <a:endParaRPr lang="ru-RU" sz="1000" b="1" dirty="0">
                        <a:solidFill>
                          <a:srgbClr val="00B0F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B0F0"/>
                          </a:solidFill>
                          <a:effectLst/>
                          <a:latin typeface="Arial Black" panose="020B0A04020102020204" pitchFamily="34" charset="0"/>
                        </a:rPr>
                        <a:t>330</a:t>
                      </a:r>
                      <a:endParaRPr lang="ru-RU" sz="1000" b="1" dirty="0">
                        <a:solidFill>
                          <a:srgbClr val="00B0F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B0F0"/>
                          </a:solidFill>
                          <a:effectLst/>
                          <a:latin typeface="Arial Black" panose="020B0A04020102020204" pitchFamily="34" charset="0"/>
                        </a:rPr>
                        <a:t>109 (33%)</a:t>
                      </a:r>
                      <a:endParaRPr lang="ru-RU" sz="1000" b="1" dirty="0">
                        <a:solidFill>
                          <a:srgbClr val="00B0F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299520"/>
                  </a:ext>
                </a:extLst>
              </a:tr>
              <a:tr h="4126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НГПУ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177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138 (78%)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239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151 (63%)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257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134 (52%)</a:t>
                      </a:r>
                      <a:endParaRPr lang="ru-RU" sz="1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3883406"/>
                  </a:ext>
                </a:extLst>
              </a:tr>
              <a:tr h="23798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A8246F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62373" marR="6237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A8246F"/>
                          </a:solidFill>
                          <a:effectLst/>
                          <a:latin typeface="Arial Black" panose="020B0A04020102020204" pitchFamily="34" charset="0"/>
                        </a:rPr>
                        <a:t>1063</a:t>
                      </a:r>
                      <a:endParaRPr lang="ru-RU" sz="1000" dirty="0">
                        <a:solidFill>
                          <a:srgbClr val="A8246F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A8246F"/>
                          </a:solidFill>
                          <a:effectLst/>
                          <a:latin typeface="Arial Black" panose="020B0A04020102020204" pitchFamily="34" charset="0"/>
                        </a:rPr>
                        <a:t>560 (52%)</a:t>
                      </a:r>
                      <a:endParaRPr lang="ru-RU" sz="1000" dirty="0">
                        <a:solidFill>
                          <a:srgbClr val="A8246F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A8246F"/>
                          </a:solidFill>
                          <a:effectLst/>
                          <a:latin typeface="Arial Black" panose="020B0A04020102020204" pitchFamily="34" charset="0"/>
                        </a:rPr>
                        <a:t>1092</a:t>
                      </a:r>
                      <a:endParaRPr lang="ru-RU" sz="1000" dirty="0">
                        <a:solidFill>
                          <a:srgbClr val="A8246F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A8246F"/>
                          </a:solidFill>
                          <a:effectLst/>
                          <a:latin typeface="Arial Black" panose="020B0A04020102020204" pitchFamily="34" charset="0"/>
                        </a:rPr>
                        <a:t>543 (49,7%)</a:t>
                      </a:r>
                      <a:endParaRPr lang="ru-RU" sz="1000" dirty="0">
                        <a:solidFill>
                          <a:srgbClr val="A8246F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A8246F"/>
                          </a:solidFill>
                          <a:effectLst/>
                          <a:latin typeface="Arial Black" panose="020B0A04020102020204" pitchFamily="34" charset="0"/>
                        </a:rPr>
                        <a:t>1268</a:t>
                      </a:r>
                      <a:endParaRPr lang="ru-RU" sz="1000" dirty="0">
                        <a:solidFill>
                          <a:srgbClr val="A8246F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A8246F"/>
                          </a:solidFill>
                          <a:effectLst/>
                          <a:latin typeface="Arial Black" panose="020B0A04020102020204" pitchFamily="34" charset="0"/>
                        </a:rPr>
                        <a:t>515 (40%)</a:t>
                      </a:r>
                      <a:endParaRPr lang="ru-RU" sz="1000" dirty="0">
                        <a:solidFill>
                          <a:srgbClr val="A8246F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73" marR="623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99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114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2504D34-B14F-48CC-B35D-19C99FC55DEC}"/>
              </a:ext>
            </a:extLst>
          </p:cNvPr>
          <p:cNvSpPr/>
          <p:nvPr/>
        </p:nvSpPr>
        <p:spPr>
          <a:xfrm>
            <a:off x="827584" y="1305719"/>
            <a:ext cx="1210966" cy="505265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0" marR="0" lvl="0" indent="0" algn="ctr" defTabSz="711164" rtl="0" eaLnBrk="1" fontAlgn="base" latinLnBrk="0" hangingPunct="1">
              <a:lnSpc>
                <a:spcPts val="16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  <a:p>
            <a:pPr marL="0" marR="0" lvl="0" indent="0" algn="ctr" defTabSz="711164" rtl="0" eaLnBrk="1" fontAlgn="base" latinLnBrk="0" hangingPunct="1">
              <a:lnSpc>
                <a:spcPts val="16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учреждения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E928D87-3B25-458F-BF3D-74CCF6AB023E}"/>
              </a:ext>
            </a:extLst>
          </p:cNvPr>
          <p:cNvSpPr/>
          <p:nvPr/>
        </p:nvSpPr>
        <p:spPr>
          <a:xfrm>
            <a:off x="1691680" y="1575289"/>
            <a:ext cx="1652668" cy="505265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0" marR="0" lvl="0" indent="0" algn="ctr" defTabSz="711164" rtl="0" eaLnBrk="1" fontAlgn="base" latinLnBrk="0" hangingPunct="1">
              <a:lnSpc>
                <a:spcPts val="16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3 988</a:t>
            </a:r>
          </a:p>
          <a:p>
            <a:pPr marL="0" marR="0" lvl="0" indent="0" algn="ctr" defTabSz="711164" rtl="0" eaLnBrk="1" fontAlgn="base" latinLnBrk="0" hangingPunct="1">
              <a:lnSpc>
                <a:spcPts val="16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студентов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64CCD1E-37FB-4C22-B2B3-813CB515026D}"/>
              </a:ext>
            </a:extLst>
          </p:cNvPr>
          <p:cNvSpPr/>
          <p:nvPr/>
        </p:nvSpPr>
        <p:spPr>
          <a:xfrm>
            <a:off x="2800046" y="1846423"/>
            <a:ext cx="1452179" cy="505265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0" marR="0" lvl="0" indent="0" algn="ctr" defTabSz="711164" rtl="0" eaLnBrk="1" fontAlgn="base" latinLnBrk="0" hangingPunct="1">
              <a:lnSpc>
                <a:spcPts val="16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810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983</a:t>
            </a:r>
          </a:p>
          <a:p>
            <a:pPr marL="0" marR="0" lvl="0" indent="0" algn="ctr" defTabSz="711164" rtl="0" eaLnBrk="1" fontAlgn="base" latinLnBrk="0" hangingPunct="1">
              <a:lnSpc>
                <a:spcPts val="16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выпускника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AB224C5-B932-4270-9A94-DFC141B7228B}"/>
              </a:ext>
            </a:extLst>
          </p:cNvPr>
          <p:cNvSpPr/>
          <p:nvPr/>
        </p:nvSpPr>
        <p:spPr>
          <a:xfrm>
            <a:off x="5364088" y="3156298"/>
            <a:ext cx="2726501" cy="276997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/>
              </a:rPr>
              <a:t>Заказчики кадров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6214778-4D8D-4ECA-995E-1FFA7FDC3E96}"/>
              </a:ext>
            </a:extLst>
          </p:cNvPr>
          <p:cNvGraphicFramePr>
            <a:graphicFrameLocks noGrp="1"/>
          </p:cNvGraphicFramePr>
          <p:nvPr/>
        </p:nvGraphicFramePr>
        <p:xfrm>
          <a:off x="683571" y="2924608"/>
          <a:ext cx="5005051" cy="11342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05051">
                  <a:extLst>
                    <a:ext uri="{9D8B030D-6E8A-4147-A177-3AD203B41FA5}">
                      <a16:colId xmlns:a16="http://schemas.microsoft.com/office/drawing/2014/main" val="39406127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9905613"/>
                  </a:ext>
                </a:extLst>
              </a:tr>
              <a:tr h="494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1" marR="685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0830055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B098B06-1212-4F55-B7D8-AA0EEFD62C0B}"/>
              </a:ext>
            </a:extLst>
          </p:cNvPr>
          <p:cNvGraphicFramePr>
            <a:graphicFrameLocks noGrp="1"/>
          </p:cNvGraphicFramePr>
          <p:nvPr/>
        </p:nvGraphicFramePr>
        <p:xfrm>
          <a:off x="760351" y="3124077"/>
          <a:ext cx="4315705" cy="14279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15705">
                  <a:extLst>
                    <a:ext uri="{9D8B030D-6E8A-4147-A177-3AD203B41FA5}">
                      <a16:colId xmlns:a16="http://schemas.microsoft.com/office/drawing/2014/main" val="2540616572"/>
                    </a:ext>
                  </a:extLst>
                </a:gridCol>
              </a:tblGrid>
              <a:tr h="36465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8104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Арский педагогический колледж им. Г.Тукая</a:t>
                      </a:r>
                    </a:p>
                  </a:txBody>
                  <a:tcPr marL="68581" marR="685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170684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8104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Казанский педагогический колледж</a:t>
                      </a:r>
                    </a:p>
                  </a:txBody>
                  <a:tcPr marL="68581" marR="685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2768537"/>
                  </a:ext>
                </a:extLst>
              </a:tr>
              <a:tr h="477489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8104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Мензелинский педагогический колледж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81046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       им. Мусы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Джалиля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588617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81046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Набережночелнинский педагогический колледж</a:t>
                      </a:r>
                    </a:p>
                  </a:txBody>
                  <a:tcPr marL="68581" marR="6858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0623521"/>
                  </a:ext>
                </a:extLst>
              </a:tr>
            </a:tbl>
          </a:graphicData>
        </a:graphic>
      </p:graphicFrame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9D8F69C-FB38-438E-9C15-D2E7B8E45568}"/>
              </a:ext>
            </a:extLst>
          </p:cNvPr>
          <p:cNvSpPr/>
          <p:nvPr/>
        </p:nvSpPr>
        <p:spPr>
          <a:xfrm>
            <a:off x="5364088" y="3546865"/>
            <a:ext cx="3600400" cy="931022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0" marR="0" lvl="0" indent="0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/>
              </a:rPr>
              <a:t>Министерство образования </a:t>
            </a:r>
          </a:p>
          <a:p>
            <a:pPr marL="0" marR="0" lvl="0" indent="0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/>
              </a:rPr>
              <a:t>и науки Республики Татарстан</a:t>
            </a:r>
          </a:p>
          <a:p>
            <a:pPr marL="0" marR="0" lvl="0" indent="0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/>
            </a:endParaRPr>
          </a:p>
          <a:p>
            <a:pPr lvl="0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t-RU" sz="1200" dirty="0">
                <a:solidFill>
                  <a:prstClr val="black"/>
                </a:solidFill>
                <a:ea typeface="Calibri" panose="020F0502020204030204" pitchFamily="34" charset="0"/>
                <a:cs typeface="Times New Roman"/>
              </a:rPr>
              <a:t>Управления (отделы) образования муниципальных районов Республики Татарстан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/>
              </a:rPr>
              <a:t>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6072" y="9457"/>
            <a:ext cx="3477928" cy="2217089"/>
          </a:xfrm>
          <a:custGeom>
            <a:avLst/>
            <a:gdLst>
              <a:gd name="connsiteX0" fmla="*/ 9969910 w 9969910"/>
              <a:gd name="connsiteY0" fmla="*/ 6447012 h 10288588"/>
              <a:gd name="connsiteX1" fmla="*/ 9969910 w 9969910"/>
              <a:gd name="connsiteY1" fmla="*/ 6454525 h 10288588"/>
              <a:gd name="connsiteX2" fmla="*/ 9969910 w 9969910"/>
              <a:gd name="connsiteY2" fmla="*/ 6472371 h 10288588"/>
              <a:gd name="connsiteX3" fmla="*/ 9969910 w 9969910"/>
              <a:gd name="connsiteY3" fmla="*/ 6507126 h 10288588"/>
              <a:gd name="connsiteX4" fmla="*/ 9969910 w 9969910"/>
              <a:gd name="connsiteY4" fmla="*/ 6564421 h 10288588"/>
              <a:gd name="connsiteX5" fmla="*/ 9969910 w 9969910"/>
              <a:gd name="connsiteY5" fmla="*/ 6649896 h 10288588"/>
              <a:gd name="connsiteX6" fmla="*/ 9969910 w 9969910"/>
              <a:gd name="connsiteY6" fmla="*/ 6769185 h 10288588"/>
              <a:gd name="connsiteX7" fmla="*/ 9969910 w 9969910"/>
              <a:gd name="connsiteY7" fmla="*/ 6927921 h 10288588"/>
              <a:gd name="connsiteX8" fmla="*/ 9969910 w 9969910"/>
              <a:gd name="connsiteY8" fmla="*/ 7131745 h 10288588"/>
              <a:gd name="connsiteX9" fmla="*/ 9969910 w 9969910"/>
              <a:gd name="connsiteY9" fmla="*/ 7252326 h 10288588"/>
              <a:gd name="connsiteX10" fmla="*/ 9969910 w 9969910"/>
              <a:gd name="connsiteY10" fmla="*/ 7386289 h 10288588"/>
              <a:gd name="connsiteX11" fmla="*/ 9969910 w 9969910"/>
              <a:gd name="connsiteY11" fmla="*/ 7534343 h 10288588"/>
              <a:gd name="connsiteX12" fmla="*/ 9969910 w 9969910"/>
              <a:gd name="connsiteY12" fmla="*/ 7697191 h 10288588"/>
              <a:gd name="connsiteX13" fmla="*/ 9969910 w 9969910"/>
              <a:gd name="connsiteY13" fmla="*/ 7875536 h 10288588"/>
              <a:gd name="connsiteX14" fmla="*/ 9969910 w 9969910"/>
              <a:gd name="connsiteY14" fmla="*/ 8070084 h 10288588"/>
              <a:gd name="connsiteX15" fmla="*/ 9969910 w 9969910"/>
              <a:gd name="connsiteY15" fmla="*/ 8281539 h 10288588"/>
              <a:gd name="connsiteX16" fmla="*/ 9969910 w 9969910"/>
              <a:gd name="connsiteY16" fmla="*/ 8510605 h 10288588"/>
              <a:gd name="connsiteX17" fmla="*/ 9969910 w 9969910"/>
              <a:gd name="connsiteY17" fmla="*/ 8757987 h 10288588"/>
              <a:gd name="connsiteX18" fmla="*/ 9969910 w 9969910"/>
              <a:gd name="connsiteY18" fmla="*/ 9024391 h 10288588"/>
              <a:gd name="connsiteX19" fmla="*/ 9969910 w 9969910"/>
              <a:gd name="connsiteY19" fmla="*/ 9310517 h 10288588"/>
              <a:gd name="connsiteX20" fmla="*/ 9969910 w 9969910"/>
              <a:gd name="connsiteY20" fmla="*/ 9617074 h 10288588"/>
              <a:gd name="connsiteX21" fmla="*/ 9969910 w 9969910"/>
              <a:gd name="connsiteY21" fmla="*/ 9944765 h 10288588"/>
              <a:gd name="connsiteX22" fmla="*/ 9969910 w 9969910"/>
              <a:gd name="connsiteY22" fmla="*/ 10288588 h 10288588"/>
              <a:gd name="connsiteX23" fmla="*/ 7014204 w 9969910"/>
              <a:gd name="connsiteY23" fmla="*/ 10288588 h 10288588"/>
              <a:gd name="connsiteX24" fmla="*/ 7107250 w 9969910"/>
              <a:gd name="connsiteY24" fmla="*/ 9791042 h 10288588"/>
              <a:gd name="connsiteX25" fmla="*/ 9969910 w 9969910"/>
              <a:gd name="connsiteY25" fmla="*/ 6447012 h 10288588"/>
              <a:gd name="connsiteX26" fmla="*/ 2788849 w 9969910"/>
              <a:gd name="connsiteY26" fmla="*/ 0 h 10288588"/>
              <a:gd name="connsiteX27" fmla="*/ 9969910 w 9969910"/>
              <a:gd name="connsiteY27" fmla="*/ 0 h 10288588"/>
              <a:gd name="connsiteX28" fmla="*/ 9969910 w 9969910"/>
              <a:gd name="connsiteY28" fmla="*/ 40917 h 10288588"/>
              <a:gd name="connsiteX29" fmla="*/ 9969910 w 9969910"/>
              <a:gd name="connsiteY29" fmla="*/ 351864 h 10288588"/>
              <a:gd name="connsiteX30" fmla="*/ 9969910 w 9969910"/>
              <a:gd name="connsiteY30" fmla="*/ 692403 h 10288588"/>
              <a:gd name="connsiteX31" fmla="*/ 9969910 w 9969910"/>
              <a:gd name="connsiteY31" fmla="*/ 1063881 h 10288588"/>
              <a:gd name="connsiteX32" fmla="*/ 9969910 w 9969910"/>
              <a:gd name="connsiteY32" fmla="*/ 1467641 h 10288588"/>
              <a:gd name="connsiteX33" fmla="*/ 9969910 w 9969910"/>
              <a:gd name="connsiteY33" fmla="*/ 1905029 h 10288588"/>
              <a:gd name="connsiteX34" fmla="*/ 9969910 w 9969910"/>
              <a:gd name="connsiteY34" fmla="*/ 2377391 h 10288588"/>
              <a:gd name="connsiteX35" fmla="*/ 9969910 w 9969910"/>
              <a:gd name="connsiteY35" fmla="*/ 2886070 h 10288588"/>
              <a:gd name="connsiteX36" fmla="*/ 9969910 w 9969910"/>
              <a:gd name="connsiteY36" fmla="*/ 3432413 h 10288588"/>
              <a:gd name="connsiteX37" fmla="*/ 9969910 w 9969910"/>
              <a:gd name="connsiteY37" fmla="*/ 4017764 h 10288588"/>
              <a:gd name="connsiteX38" fmla="*/ 9969910 w 9969910"/>
              <a:gd name="connsiteY38" fmla="*/ 4643469 h 10288588"/>
              <a:gd name="connsiteX39" fmla="*/ 9969910 w 9969910"/>
              <a:gd name="connsiteY39" fmla="*/ 5310874 h 10288588"/>
              <a:gd name="connsiteX40" fmla="*/ 8064784 w 9969910"/>
              <a:gd name="connsiteY40" fmla="*/ 7222161 h 10288588"/>
              <a:gd name="connsiteX41" fmla="*/ 6860970 w 9969910"/>
              <a:gd name="connsiteY41" fmla="*/ 10280661 h 10288588"/>
              <a:gd name="connsiteX42" fmla="*/ 6861306 w 9969910"/>
              <a:gd name="connsiteY42" fmla="*/ 10288588 h 10288588"/>
              <a:gd name="connsiteX43" fmla="*/ 874056 w 9969910"/>
              <a:gd name="connsiteY43" fmla="*/ 10288588 h 10288588"/>
              <a:gd name="connsiteX44" fmla="*/ 647129 w 9969910"/>
              <a:gd name="connsiteY44" fmla="*/ 9852383 h 10288588"/>
              <a:gd name="connsiteX45" fmla="*/ 127638 w 9969910"/>
              <a:gd name="connsiteY45" fmla="*/ 8394731 h 10288588"/>
              <a:gd name="connsiteX46" fmla="*/ 2767040 w 9969910"/>
              <a:gd name="connsiteY46" fmla="*/ 31067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969910" h="10288588">
                <a:moveTo>
                  <a:pt x="9969910" y="6447012"/>
                </a:moveTo>
                <a:lnTo>
                  <a:pt x="9969910" y="6454525"/>
                </a:lnTo>
                <a:lnTo>
                  <a:pt x="9969910" y="6472371"/>
                </a:lnTo>
                <a:lnTo>
                  <a:pt x="9969910" y="6507126"/>
                </a:lnTo>
                <a:lnTo>
                  <a:pt x="9969910" y="6564421"/>
                </a:lnTo>
                <a:lnTo>
                  <a:pt x="9969910" y="6649896"/>
                </a:lnTo>
                <a:lnTo>
                  <a:pt x="9969910" y="6769185"/>
                </a:lnTo>
                <a:lnTo>
                  <a:pt x="9969910" y="6927921"/>
                </a:lnTo>
                <a:lnTo>
                  <a:pt x="9969910" y="7131745"/>
                </a:lnTo>
                <a:lnTo>
                  <a:pt x="9969910" y="7252326"/>
                </a:lnTo>
                <a:lnTo>
                  <a:pt x="9969910" y="7386289"/>
                </a:lnTo>
                <a:lnTo>
                  <a:pt x="9969910" y="7534343"/>
                </a:lnTo>
                <a:lnTo>
                  <a:pt x="9969910" y="7697191"/>
                </a:lnTo>
                <a:lnTo>
                  <a:pt x="9969910" y="7875536"/>
                </a:lnTo>
                <a:lnTo>
                  <a:pt x="9969910" y="8070084"/>
                </a:lnTo>
                <a:lnTo>
                  <a:pt x="9969910" y="8281539"/>
                </a:lnTo>
                <a:lnTo>
                  <a:pt x="9969910" y="8510605"/>
                </a:lnTo>
                <a:lnTo>
                  <a:pt x="9969910" y="8757987"/>
                </a:lnTo>
                <a:lnTo>
                  <a:pt x="9969910" y="9024391"/>
                </a:lnTo>
                <a:lnTo>
                  <a:pt x="9969910" y="9310517"/>
                </a:lnTo>
                <a:lnTo>
                  <a:pt x="9969910" y="9617074"/>
                </a:lnTo>
                <a:lnTo>
                  <a:pt x="9969910" y="9944765"/>
                </a:lnTo>
                <a:lnTo>
                  <a:pt x="9969910" y="10288588"/>
                </a:lnTo>
                <a:lnTo>
                  <a:pt x="7014204" y="10288588"/>
                </a:lnTo>
                <a:lnTo>
                  <a:pt x="7107250" y="9791042"/>
                </a:lnTo>
                <a:cubicBezTo>
                  <a:pt x="7696025" y="7374835"/>
                  <a:pt x="9969910" y="6447012"/>
                  <a:pt x="9969910" y="6447012"/>
                </a:cubicBezTo>
                <a:close/>
                <a:moveTo>
                  <a:pt x="2788849" y="0"/>
                </a:moveTo>
                <a:lnTo>
                  <a:pt x="9969910" y="0"/>
                </a:lnTo>
                <a:lnTo>
                  <a:pt x="9969910" y="40917"/>
                </a:lnTo>
                <a:lnTo>
                  <a:pt x="9969910" y="351864"/>
                </a:lnTo>
                <a:lnTo>
                  <a:pt x="9969910" y="692403"/>
                </a:lnTo>
                <a:lnTo>
                  <a:pt x="9969910" y="1063881"/>
                </a:lnTo>
                <a:lnTo>
                  <a:pt x="9969910" y="1467641"/>
                </a:lnTo>
                <a:lnTo>
                  <a:pt x="9969910" y="1905029"/>
                </a:lnTo>
                <a:lnTo>
                  <a:pt x="9969910" y="2377391"/>
                </a:lnTo>
                <a:lnTo>
                  <a:pt x="9969910" y="2886070"/>
                </a:lnTo>
                <a:lnTo>
                  <a:pt x="9969910" y="3432413"/>
                </a:lnTo>
                <a:lnTo>
                  <a:pt x="9969910" y="4017764"/>
                </a:lnTo>
                <a:lnTo>
                  <a:pt x="9969910" y="4643469"/>
                </a:lnTo>
                <a:lnTo>
                  <a:pt x="9969910" y="5310874"/>
                </a:lnTo>
                <a:cubicBezTo>
                  <a:pt x="9969910" y="5310874"/>
                  <a:pt x="8756118" y="6196163"/>
                  <a:pt x="8064784" y="7222161"/>
                </a:cubicBezTo>
                <a:cubicBezTo>
                  <a:pt x="6862536" y="9003001"/>
                  <a:pt x="6856970" y="10144883"/>
                  <a:pt x="6860970" y="10280661"/>
                </a:cubicBezTo>
                <a:lnTo>
                  <a:pt x="6861306" y="10288588"/>
                </a:lnTo>
                <a:lnTo>
                  <a:pt x="874056" y="10288588"/>
                </a:lnTo>
                <a:lnTo>
                  <a:pt x="647129" y="9852383"/>
                </a:lnTo>
                <a:cubicBezTo>
                  <a:pt x="429438" y="9399478"/>
                  <a:pt x="250337" y="8913595"/>
                  <a:pt x="127638" y="8394731"/>
                </a:cubicBezTo>
                <a:cubicBezTo>
                  <a:pt x="-475464" y="5849521"/>
                  <a:pt x="1167896" y="2356313"/>
                  <a:pt x="2767040" y="31067"/>
                </a:cubicBezTo>
                <a:close/>
              </a:path>
            </a:pathLst>
          </a:cu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876300" dist="279400" dir="5400000" sx="99000" sy="99000" algn="t" rotWithShape="0">
              <a:srgbClr val="221B43">
                <a:alpha val="15000"/>
              </a:srgbClr>
            </a:outerShd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798224" y="773875"/>
            <a:ext cx="790575" cy="3428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995" y="129525"/>
            <a:ext cx="7773181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121880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РЕСУРСНЫЕ ЦЕНТРЫ </a:t>
            </a:r>
          </a:p>
          <a:p>
            <a:pPr marL="0" marR="0" lvl="0" indent="0" algn="l" defTabSz="121880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ПЕДАГОГИЧЕСКОГО ПРОФИЛЯ</a:t>
            </a:r>
          </a:p>
        </p:txBody>
      </p:sp>
      <p:sp>
        <p:nvSpPr>
          <p:cNvPr id="16" name="Номер слайда 1"/>
          <p:cNvSpPr txBox="1">
            <a:spLocks/>
          </p:cNvSpPr>
          <p:nvPr/>
        </p:nvSpPr>
        <p:spPr>
          <a:xfrm>
            <a:off x="7010400" y="4888503"/>
            <a:ext cx="2133600" cy="254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33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3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5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64CCD1E-37FB-4C22-B2B3-813CB515026D}"/>
              </a:ext>
            </a:extLst>
          </p:cNvPr>
          <p:cNvSpPr/>
          <p:nvPr/>
        </p:nvSpPr>
        <p:spPr>
          <a:xfrm>
            <a:off x="4137537" y="2142093"/>
            <a:ext cx="1643223" cy="646329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0" marR="0" lvl="0" indent="0" algn="ctr" defTabSz="711164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350" dirty="0">
                <a:solidFill>
                  <a:prstClr val="black"/>
                </a:solidFill>
                <a:latin typeface="Arial"/>
              </a:rPr>
              <a:t>т</a:t>
            </a:r>
            <a:r>
              <a:rPr kumimoji="0" lang="ru-RU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рудоустройство</a:t>
            </a: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algn="ctr" defTabSz="7111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1F497D"/>
                </a:solidFill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403164288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9099" y="3467847"/>
            <a:ext cx="555816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Приемная кампания 2023 года по направлениям:</a:t>
            </a:r>
          </a:p>
          <a:p>
            <a:pPr defTabSz="51433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750" b="1" dirty="0">
              <a:solidFill>
                <a:srgbClr val="A824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731" indent="-160731" defTabSz="514337" fontAlgn="base">
              <a:spcBef>
                <a:spcPct val="0"/>
              </a:spcBef>
              <a:spcAft>
                <a:spcPct val="0"/>
              </a:spcAft>
              <a:buClr>
                <a:srgbClr val="E81046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Начальное образование/ иностранный язык</a:t>
            </a:r>
          </a:p>
          <a:p>
            <a:pPr marL="160731" indent="-160731" defTabSz="514337" fontAlgn="base">
              <a:spcBef>
                <a:spcPct val="0"/>
              </a:spcBef>
              <a:spcAft>
                <a:spcPct val="0"/>
              </a:spcAft>
              <a:buClr>
                <a:srgbClr val="E81046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Математика/ физика</a:t>
            </a:r>
          </a:p>
          <a:p>
            <a:pPr marL="160731" indent="-160731" defTabSz="514337" fontAlgn="base">
              <a:spcBef>
                <a:spcPct val="0"/>
              </a:spcBef>
              <a:spcAft>
                <a:spcPct val="0"/>
              </a:spcAft>
              <a:buClr>
                <a:srgbClr val="E81046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/ иностранный язык</a:t>
            </a:r>
          </a:p>
          <a:p>
            <a:pPr marL="160731" indent="-160731" defTabSz="514337" fontAlgn="base">
              <a:spcBef>
                <a:spcPct val="0"/>
              </a:spcBef>
              <a:spcAft>
                <a:spcPct val="0"/>
              </a:spcAft>
              <a:buClr>
                <a:srgbClr val="E81046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История/ иностранный язык</a:t>
            </a:r>
          </a:p>
          <a:p>
            <a:pPr marL="160731" indent="-160731" defTabSz="514337" fontAlgn="base">
              <a:spcBef>
                <a:spcPct val="0"/>
              </a:spcBef>
              <a:spcAft>
                <a:spcPct val="0"/>
              </a:spcAft>
              <a:buClr>
                <a:srgbClr val="E81046"/>
              </a:buClr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Музыка / дополнительное образование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2045" y="1119667"/>
            <a:ext cx="1308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4">
              <a:defRPr/>
            </a:pPr>
            <a:endParaRPr lang="ru-RU" sz="1500" b="1" dirty="0">
              <a:solidFill>
                <a:srgbClr val="E81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784">
              <a:defRPr/>
            </a:pPr>
            <a:r>
              <a:rPr lang="ru-RU" sz="1500" b="1" dirty="0">
                <a:solidFill>
                  <a:srgbClr val="E81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15 000 рублей</a:t>
            </a:r>
          </a:p>
          <a:p>
            <a:pPr defTabSz="685784">
              <a:defRPr/>
            </a:pPr>
            <a:endParaRPr lang="ru-RU" sz="600" b="1" dirty="0">
              <a:solidFill>
                <a:srgbClr val="A824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784">
              <a:defRPr/>
            </a:pP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ежемесячная стипендия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72937" y="2402531"/>
            <a:ext cx="10533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4">
              <a:defRPr/>
            </a:pPr>
            <a:endParaRPr lang="ru-RU" sz="1500" b="1" dirty="0">
              <a:solidFill>
                <a:srgbClr val="E81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784">
              <a:defRPr/>
            </a:pPr>
            <a:r>
              <a:rPr lang="ru-RU" sz="1500" b="1" dirty="0">
                <a:solidFill>
                  <a:srgbClr val="E81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лет</a:t>
            </a:r>
          </a:p>
          <a:p>
            <a:pPr defTabSz="685784">
              <a:defRPr/>
            </a:pPr>
            <a:endParaRPr lang="ru-RU" sz="600" b="1" dirty="0">
              <a:solidFill>
                <a:srgbClr val="A824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784">
              <a:defRPr/>
            </a:pP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отработка </a:t>
            </a:r>
          </a:p>
          <a:p>
            <a:pPr defTabSz="685784">
              <a:defRPr/>
            </a:pP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школе </a:t>
            </a:r>
          </a:p>
          <a:p>
            <a:pPr defTabSz="685784">
              <a:defRPr/>
            </a:pPr>
            <a:endParaRPr lang="ru-RU" sz="900" b="1" dirty="0">
              <a:solidFill>
                <a:srgbClr val="A824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7492" y="2379447"/>
            <a:ext cx="2014553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3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b="1" dirty="0">
              <a:solidFill>
                <a:srgbClr val="E81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143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dirty="0">
                <a:solidFill>
                  <a:srgbClr val="E81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372 студента (50%)</a:t>
            </a:r>
          </a:p>
          <a:p>
            <a:pPr defTabSz="51433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" b="1" dirty="0">
              <a:solidFill>
                <a:srgbClr val="A824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143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работы в полилингвальной образовательной среде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17994" y="1158817"/>
            <a:ext cx="2022647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3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b="1" dirty="0">
              <a:solidFill>
                <a:srgbClr val="E81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143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dirty="0">
                <a:solidFill>
                  <a:srgbClr val="E81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294 </a:t>
            </a:r>
          </a:p>
          <a:p>
            <a:pPr defTabSz="5143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dirty="0">
                <a:solidFill>
                  <a:srgbClr val="E81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выпускника</a:t>
            </a:r>
          </a:p>
          <a:p>
            <a:pPr defTabSz="685784">
              <a:defRPr/>
            </a:pPr>
            <a:endParaRPr lang="ru-RU" sz="600" b="1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784">
              <a:defRPr/>
            </a:pP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три года (2020-2022гг.)</a:t>
            </a:r>
          </a:p>
          <a:p>
            <a:pPr defTabSz="51433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9658" y="1119667"/>
            <a:ext cx="1462677" cy="13619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51433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b="1" dirty="0">
              <a:solidFill>
                <a:srgbClr val="E81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143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dirty="0">
                <a:solidFill>
                  <a:srgbClr val="E81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745 студентов</a:t>
            </a:r>
          </a:p>
          <a:p>
            <a:pPr defTabSz="51433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" b="1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143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КФУ</a:t>
            </a:r>
          </a:p>
          <a:p>
            <a:pPr defTabSz="5143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НГПУ </a:t>
            </a:r>
          </a:p>
          <a:p>
            <a:pPr defTabSz="5143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ЕИ КФУ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247847"/>
            <a:ext cx="8029641" cy="99257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914107" eaLnBrk="0" hangingPunct="0">
              <a:defRPr/>
            </a:pPr>
            <a:r>
              <a:rPr lang="ru-RU" sz="1500" b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Республиканский проект подготовки будущих  учителей, в том числе для работы в многоязычной образовательной среде</a:t>
            </a:r>
          </a:p>
          <a:p>
            <a:pPr defTabSz="914107" eaLnBrk="0" hangingPunct="0">
              <a:defRPr/>
            </a:pPr>
            <a:endParaRPr lang="ru-RU" sz="1500" dirty="0">
              <a:solidFill>
                <a:srgbClr val="0070C0"/>
              </a:solidFill>
              <a:latin typeface="Arial"/>
              <a:cs typeface="Arial" panose="020B0604020202020204" pitchFamily="34" charset="0"/>
            </a:endParaRPr>
          </a:p>
          <a:p>
            <a:pPr defTabSz="914107" eaLnBrk="0" hangingPunct="0">
              <a:defRPr/>
            </a:pPr>
            <a:r>
              <a:rPr lang="ru-RU" sz="1500" dirty="0">
                <a:solidFill>
                  <a:srgbClr val="0070C0"/>
                </a:solidFill>
                <a:latin typeface="Arial"/>
                <a:cs typeface="Arial" panose="020B0604020202020204" pitchFamily="34" charset="0"/>
              </a:rPr>
              <a:t>Реализуется проект с 2016 года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95656" y="2173993"/>
            <a:ext cx="3751629" cy="2352702"/>
          </a:xfrm>
          <a:custGeom>
            <a:avLst/>
            <a:gdLst>
              <a:gd name="T0" fmla="*/ 2112 w 3822"/>
              <a:gd name="T1" fmla="*/ 1271 h 4077"/>
              <a:gd name="T2" fmla="*/ 3822 w 3822"/>
              <a:gd name="T3" fmla="*/ 2972 h 4077"/>
              <a:gd name="T4" fmla="*/ 3822 w 3822"/>
              <a:gd name="T5" fmla="*/ 1781 h 4077"/>
              <a:gd name="T6" fmla="*/ 2112 w 3822"/>
              <a:gd name="T7" fmla="*/ 78 h 4077"/>
              <a:gd name="T8" fmla="*/ 2112 w 3822"/>
              <a:gd name="T9" fmla="*/ 1271 h 4077"/>
              <a:gd name="T10" fmla="*/ 772 w 3822"/>
              <a:gd name="T11" fmla="*/ 1918 h 4077"/>
              <a:gd name="T12" fmla="*/ 2941 w 3822"/>
              <a:gd name="T13" fmla="*/ 4077 h 4077"/>
              <a:gd name="T14" fmla="*/ 2941 w 3822"/>
              <a:gd name="T15" fmla="*/ 2160 h 4077"/>
              <a:gd name="T16" fmla="*/ 772 w 3822"/>
              <a:gd name="T17" fmla="*/ 0 h 4077"/>
              <a:gd name="T18" fmla="*/ 772 w 3822"/>
              <a:gd name="T19" fmla="*/ 1918 h 4077"/>
              <a:gd name="T20" fmla="*/ 0 w 3822"/>
              <a:gd name="T21" fmla="*/ 2405 h 4077"/>
              <a:gd name="T22" fmla="*/ 1620 w 3822"/>
              <a:gd name="T23" fmla="*/ 4018 h 4077"/>
              <a:gd name="T24" fmla="*/ 1620 w 3822"/>
              <a:gd name="T25" fmla="*/ 2825 h 4077"/>
              <a:gd name="T26" fmla="*/ 0 w 3822"/>
              <a:gd name="T27" fmla="*/ 1213 h 4077"/>
              <a:gd name="T28" fmla="*/ 0 w 3822"/>
              <a:gd name="T29" fmla="*/ 2405 h 4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822" h="4077">
                <a:moveTo>
                  <a:pt x="2112" y="1271"/>
                </a:moveTo>
                <a:lnTo>
                  <a:pt x="3822" y="2972"/>
                </a:lnTo>
                <a:lnTo>
                  <a:pt x="3822" y="1781"/>
                </a:lnTo>
                <a:lnTo>
                  <a:pt x="2112" y="78"/>
                </a:lnTo>
                <a:lnTo>
                  <a:pt x="2112" y="1271"/>
                </a:lnTo>
                <a:close/>
                <a:moveTo>
                  <a:pt x="772" y="1918"/>
                </a:moveTo>
                <a:lnTo>
                  <a:pt x="2941" y="4077"/>
                </a:lnTo>
                <a:lnTo>
                  <a:pt x="2941" y="2160"/>
                </a:lnTo>
                <a:lnTo>
                  <a:pt x="772" y="0"/>
                </a:lnTo>
                <a:lnTo>
                  <a:pt x="772" y="1918"/>
                </a:lnTo>
                <a:close/>
                <a:moveTo>
                  <a:pt x="0" y="2405"/>
                </a:moveTo>
                <a:lnTo>
                  <a:pt x="1620" y="4018"/>
                </a:lnTo>
                <a:lnTo>
                  <a:pt x="1620" y="2825"/>
                </a:lnTo>
                <a:lnTo>
                  <a:pt x="0" y="1213"/>
                </a:lnTo>
                <a:lnTo>
                  <a:pt x="0" y="2405"/>
                </a:lnTo>
                <a:close/>
              </a:path>
            </a:pathLst>
          </a:cu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876300" dist="279400" dir="5400000" sx="99000" sy="99000" algn="t" rotWithShape="0">
              <a:srgbClr val="221B43">
                <a:alpha val="1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481705" y="2105584"/>
            <a:ext cx="1290333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3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b="1" dirty="0">
              <a:solidFill>
                <a:srgbClr val="E81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1433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500" b="1" dirty="0">
              <a:solidFill>
                <a:srgbClr val="E81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143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00" b="1" dirty="0">
                <a:solidFill>
                  <a:srgbClr val="E81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88%</a:t>
            </a:r>
          </a:p>
          <a:p>
            <a:pPr defTabSz="685784">
              <a:defRPr/>
            </a:pPr>
            <a:endParaRPr lang="ru-RU" sz="600" b="1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784">
              <a:defRPr/>
            </a:pP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трудоустроены</a:t>
            </a:r>
          </a:p>
          <a:p>
            <a:pPr defTabSz="51433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67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561188"/>
              </p:ext>
            </p:extLst>
          </p:nvPr>
        </p:nvGraphicFramePr>
        <p:xfrm>
          <a:off x="899592" y="1491630"/>
          <a:ext cx="3456384" cy="1907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6014">
                  <a:extLst>
                    <a:ext uri="{9D8B030D-6E8A-4147-A177-3AD203B41FA5}">
                      <a16:colId xmlns:a16="http://schemas.microsoft.com/office/drawing/2014/main" val="3996500162"/>
                    </a:ext>
                  </a:extLst>
                </a:gridCol>
                <a:gridCol w="1630370">
                  <a:extLst>
                    <a:ext uri="{9D8B030D-6E8A-4147-A177-3AD203B41FA5}">
                      <a16:colId xmlns:a16="http://schemas.microsoft.com/office/drawing/2014/main" val="3817107559"/>
                    </a:ext>
                  </a:extLst>
                </a:gridCol>
              </a:tblGrid>
              <a:tr h="108012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294 выпускника</a:t>
                      </a:r>
                      <a:r>
                        <a:rPr lang="ru-RU" sz="16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600" baseline="0" dirty="0">
                          <a:solidFill>
                            <a:srgbClr val="E81046"/>
                          </a:solidFill>
                          <a:effectLst/>
                        </a:rPr>
                        <a:t> </a:t>
                      </a:r>
                      <a:r>
                        <a:rPr lang="ru-RU" sz="1600" dirty="0">
                          <a:solidFill>
                            <a:srgbClr val="E81046"/>
                          </a:solidFill>
                          <a:effectLst/>
                        </a:rPr>
                        <a:t>88% трудоустроены</a:t>
                      </a:r>
                      <a:endParaRPr lang="ru-RU" sz="1600" dirty="0">
                        <a:solidFill>
                          <a:srgbClr val="E8104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E81046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E8104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7% - находится в отпуске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по уходу за ребенком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6826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5% - возвращают средства в бюджет республики</a:t>
                      </a:r>
                      <a:endParaRPr lang="ru-RU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63828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5576" y="12698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7" eaLnBrk="0" hangingPunct="0">
              <a:defRPr/>
            </a:pP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</a:rPr>
              <a:t>Трудоустройство выпускников республиканского проекта подготовки будущих  учителей за 2020-2022 гг.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827658"/>
              </p:ext>
            </p:extLst>
          </p:nvPr>
        </p:nvGraphicFramePr>
        <p:xfrm>
          <a:off x="4869680" y="1419622"/>
          <a:ext cx="3240360" cy="2451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5053">
                  <a:extLst>
                    <a:ext uri="{9D8B030D-6E8A-4147-A177-3AD203B41FA5}">
                      <a16:colId xmlns:a16="http://schemas.microsoft.com/office/drawing/2014/main" val="1194800694"/>
                    </a:ext>
                  </a:extLst>
                </a:gridCol>
                <a:gridCol w="2435307">
                  <a:extLst>
                    <a:ext uri="{9D8B030D-6E8A-4147-A177-3AD203B41FA5}">
                      <a16:colId xmlns:a16="http://schemas.microsoft.com/office/drawing/2014/main" val="3768434838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2020 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32 выпускника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69% трудоустроены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5254336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2021 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130 выпускников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ru-RU" sz="1600" b="0" kern="1200" dirty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85% трудоустроены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495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132 выпускника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ru-RU" sz="1600" b="0" kern="1200" dirty="0">
                          <a:solidFill>
                            <a:srgbClr val="0070C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95% трудоустроены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830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66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556" y="145274"/>
            <a:ext cx="8366475" cy="4154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914107" eaLnBrk="0" fontAlgn="base" hangingPunct="0">
              <a:spcBef>
                <a:spcPct val="0"/>
              </a:spcBef>
              <a:spcAft>
                <a:spcPct val="0"/>
              </a:spcAft>
              <a:buClr>
                <a:srgbClr val="64BDE1"/>
              </a:buClr>
            </a:pPr>
            <a:r>
              <a:rPr lang="ru-RU" sz="2100" b="1" dirty="0">
                <a:solidFill>
                  <a:prstClr val="black"/>
                </a:solidFill>
                <a:latin typeface="Arial"/>
                <a:cs typeface="Arial" panose="020B0604020202020204" pitchFamily="34" charset="0"/>
              </a:rPr>
              <a:t>Классы психолого-педагогической направленности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853" y="1968444"/>
            <a:ext cx="3211190" cy="2423315"/>
          </a:xfrm>
          <a:custGeom>
            <a:avLst/>
            <a:gdLst>
              <a:gd name="T0" fmla="*/ 2112 w 3822"/>
              <a:gd name="T1" fmla="*/ 1271 h 4077"/>
              <a:gd name="T2" fmla="*/ 3822 w 3822"/>
              <a:gd name="T3" fmla="*/ 2972 h 4077"/>
              <a:gd name="T4" fmla="*/ 3822 w 3822"/>
              <a:gd name="T5" fmla="*/ 1781 h 4077"/>
              <a:gd name="T6" fmla="*/ 2112 w 3822"/>
              <a:gd name="T7" fmla="*/ 78 h 4077"/>
              <a:gd name="T8" fmla="*/ 2112 w 3822"/>
              <a:gd name="T9" fmla="*/ 1271 h 4077"/>
              <a:gd name="T10" fmla="*/ 772 w 3822"/>
              <a:gd name="T11" fmla="*/ 1918 h 4077"/>
              <a:gd name="T12" fmla="*/ 2941 w 3822"/>
              <a:gd name="T13" fmla="*/ 4077 h 4077"/>
              <a:gd name="T14" fmla="*/ 2941 w 3822"/>
              <a:gd name="T15" fmla="*/ 2160 h 4077"/>
              <a:gd name="T16" fmla="*/ 772 w 3822"/>
              <a:gd name="T17" fmla="*/ 0 h 4077"/>
              <a:gd name="T18" fmla="*/ 772 w 3822"/>
              <a:gd name="T19" fmla="*/ 1918 h 4077"/>
              <a:gd name="T20" fmla="*/ 0 w 3822"/>
              <a:gd name="T21" fmla="*/ 2405 h 4077"/>
              <a:gd name="T22" fmla="*/ 1620 w 3822"/>
              <a:gd name="T23" fmla="*/ 4018 h 4077"/>
              <a:gd name="T24" fmla="*/ 1620 w 3822"/>
              <a:gd name="T25" fmla="*/ 2825 h 4077"/>
              <a:gd name="T26" fmla="*/ 0 w 3822"/>
              <a:gd name="T27" fmla="*/ 1213 h 4077"/>
              <a:gd name="T28" fmla="*/ 0 w 3822"/>
              <a:gd name="T29" fmla="*/ 2405 h 4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822" h="4077">
                <a:moveTo>
                  <a:pt x="2112" y="1271"/>
                </a:moveTo>
                <a:lnTo>
                  <a:pt x="3822" y="2972"/>
                </a:lnTo>
                <a:lnTo>
                  <a:pt x="3822" y="1781"/>
                </a:lnTo>
                <a:lnTo>
                  <a:pt x="2112" y="78"/>
                </a:lnTo>
                <a:lnTo>
                  <a:pt x="2112" y="1271"/>
                </a:lnTo>
                <a:close/>
                <a:moveTo>
                  <a:pt x="772" y="1918"/>
                </a:moveTo>
                <a:lnTo>
                  <a:pt x="2941" y="4077"/>
                </a:lnTo>
                <a:lnTo>
                  <a:pt x="2941" y="2160"/>
                </a:lnTo>
                <a:lnTo>
                  <a:pt x="772" y="0"/>
                </a:lnTo>
                <a:lnTo>
                  <a:pt x="772" y="1918"/>
                </a:lnTo>
                <a:close/>
                <a:moveTo>
                  <a:pt x="0" y="2405"/>
                </a:moveTo>
                <a:lnTo>
                  <a:pt x="1620" y="4018"/>
                </a:lnTo>
                <a:lnTo>
                  <a:pt x="1620" y="2825"/>
                </a:lnTo>
                <a:lnTo>
                  <a:pt x="0" y="1213"/>
                </a:lnTo>
                <a:lnTo>
                  <a:pt x="0" y="2405"/>
                </a:lnTo>
                <a:close/>
              </a:path>
            </a:pathLst>
          </a:cu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876300" dist="279400" dir="5400000" sx="99000" sy="99000" algn="t" rotWithShape="0">
              <a:srgbClr val="221B43">
                <a:alpha val="1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182979" y="2458413"/>
            <a:ext cx="46558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514350">
              <a:buFont typeface="Wingdings" panose="05000000000000000000" pitchFamily="2" charset="2"/>
              <a:buChar char="ü"/>
              <a:defRPr/>
            </a:pPr>
            <a:r>
              <a:rPr lang="ru-RU" sz="15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сентября 2022 года открыты </a:t>
            </a:r>
            <a:r>
              <a:rPr lang="ru-RU" sz="1500" b="1" kern="0" dirty="0">
                <a:solidFill>
                  <a:srgbClr val="E810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180</a:t>
            </a:r>
            <a:r>
              <a:rPr lang="ru-RU" sz="15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классов в 150 школах Республики Татарстан:</a:t>
            </a:r>
          </a:p>
          <a:p>
            <a:pPr indent="-69056" defTabSz="514350">
              <a:buFont typeface="Arial" panose="020B0604020202020204" pitchFamily="34" charset="0"/>
              <a:buChar char="•"/>
              <a:defRPr/>
            </a:pPr>
            <a:r>
              <a:rPr lang="ru-RU" sz="15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6-9 классы (</a:t>
            </a:r>
            <a:r>
              <a:rPr lang="ru-RU" sz="15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предпрофильная</a:t>
            </a:r>
            <a:r>
              <a:rPr lang="ru-RU" sz="15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подготовка)-30% </a:t>
            </a:r>
          </a:p>
          <a:p>
            <a:pPr indent="-69056" defTabSz="514350">
              <a:buFont typeface="Arial" panose="020B0604020202020204" pitchFamily="34" charset="0"/>
              <a:buChar char="•"/>
              <a:defRPr/>
            </a:pPr>
            <a:r>
              <a:rPr lang="ru-RU" sz="15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10-11 классы (профильное обучение)-70%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40277" y="3747711"/>
            <a:ext cx="504187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514350">
              <a:buFont typeface="Wingdings" panose="05000000000000000000" pitchFamily="2" charset="2"/>
              <a:buChar char="ü"/>
              <a:defRPr/>
            </a:pPr>
            <a:r>
              <a:rPr lang="ru-RU" sz="15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выпускники психолого-педагогических классов являются основными претендентами на целевое обучение по профилю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40277" y="1630778"/>
            <a:ext cx="60076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514350">
              <a:buFont typeface="Wingdings" panose="05000000000000000000" pitchFamily="2" charset="2"/>
              <a:buChar char="ü"/>
              <a:defRPr/>
            </a:pPr>
            <a:r>
              <a:rPr lang="ru-RU" sz="15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разработаны методические рекомендации Министерством просвещения Российской Федерации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86093" y="830317"/>
            <a:ext cx="58203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514350">
              <a:buFont typeface="Wingdings" panose="05000000000000000000" pitchFamily="2" charset="2"/>
              <a:buChar char="ü"/>
              <a:defRPr/>
            </a:pPr>
            <a:r>
              <a:rPr lang="ru-RU" sz="1500" b="1" kern="0" dirty="0">
                <a:solidFill>
                  <a:srgbClr val="E8104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5 000 </a:t>
            </a:r>
            <a:r>
              <a:rPr lang="ru-RU" sz="15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психолого-педагогических классов</a:t>
            </a:r>
            <a:r>
              <a:rPr lang="en-US" sz="15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514350">
              <a:defRPr/>
            </a:pPr>
            <a:r>
              <a:rPr lang="ru-RU" sz="15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2024 г. в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59252103"/>
      </p:ext>
    </p:extLst>
  </p:cSld>
  <p:clrMapOvr>
    <a:masterClrMapping/>
  </p:clrMapOvr>
</p:sld>
</file>

<file path=ppt/theme/theme1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18145</TotalTime>
  <Words>1546</Words>
  <Application>Microsoft Office PowerPoint</Application>
  <PresentationFormat>Экран (16:9)</PresentationFormat>
  <Paragraphs>671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43" baseType="lpstr">
      <vt:lpstr>Akrobat Bold</vt:lpstr>
      <vt:lpstr>Akrobat ExtraBold</vt:lpstr>
      <vt:lpstr>Antonio</vt:lpstr>
      <vt:lpstr>Arial</vt:lpstr>
      <vt:lpstr>Arial Black</vt:lpstr>
      <vt:lpstr>Barlow</vt:lpstr>
      <vt:lpstr>Calibri</vt:lpstr>
      <vt:lpstr>Calibri Light</vt:lpstr>
      <vt:lpstr>Cambria</vt:lpstr>
      <vt:lpstr>Marcellus</vt:lpstr>
      <vt:lpstr>Montserrat</vt:lpstr>
      <vt:lpstr>Montserrat ExtraBold</vt:lpstr>
      <vt:lpstr>NeueMachina-Medium</vt:lpstr>
      <vt:lpstr>Times New Roman</vt:lpstr>
      <vt:lpstr>Wingdings</vt:lpstr>
      <vt:lpstr>Wingdings 2</vt:lpstr>
      <vt:lpstr>7_Тема Office</vt:lpstr>
      <vt:lpstr>6_HDOfficeLightV0</vt:lpstr>
      <vt:lpstr>4_Тема Office</vt:lpstr>
      <vt:lpstr>5_Тема Office</vt:lpstr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вопросу повышения эффективности деятельности  образовательных организаций Республики Татарстан</dc:title>
  <dc:creator>Мингачева</dc:creator>
  <cp:lastModifiedBy>User</cp:lastModifiedBy>
  <cp:revision>1742</cp:revision>
  <cp:lastPrinted>2022-06-03T08:37:50Z</cp:lastPrinted>
  <dcterms:created xsi:type="dcterms:W3CDTF">2016-04-29T11:41:26Z</dcterms:created>
  <dcterms:modified xsi:type="dcterms:W3CDTF">2023-04-17T10:56:34Z</dcterms:modified>
</cp:coreProperties>
</file>